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8"/>
  </p:notesMasterIdLst>
  <p:sldIdLst>
    <p:sldId id="256" r:id="rId2"/>
    <p:sldId id="259" r:id="rId3"/>
    <p:sldId id="262" r:id="rId4"/>
    <p:sldId id="288" r:id="rId5"/>
    <p:sldId id="261" r:id="rId6"/>
    <p:sldId id="316" r:id="rId7"/>
    <p:sldId id="317" r:id="rId8"/>
    <p:sldId id="318" r:id="rId9"/>
    <p:sldId id="319" r:id="rId10"/>
    <p:sldId id="321" r:id="rId11"/>
    <p:sldId id="320" r:id="rId12"/>
    <p:sldId id="324" r:id="rId13"/>
    <p:sldId id="325" r:id="rId14"/>
    <p:sldId id="326" r:id="rId15"/>
    <p:sldId id="327" r:id="rId16"/>
    <p:sldId id="284" r:id="rId17"/>
    <p:sldId id="328" r:id="rId18"/>
    <p:sldId id="329" r:id="rId19"/>
    <p:sldId id="322" r:id="rId20"/>
    <p:sldId id="323" r:id="rId21"/>
    <p:sldId id="300" r:id="rId22"/>
    <p:sldId id="331" r:id="rId23"/>
    <p:sldId id="332" r:id="rId24"/>
    <p:sldId id="333" r:id="rId25"/>
    <p:sldId id="334" r:id="rId26"/>
    <p:sldId id="335" r:id="rId27"/>
    <p:sldId id="339" r:id="rId28"/>
    <p:sldId id="340" r:id="rId29"/>
    <p:sldId id="336" r:id="rId30"/>
    <p:sldId id="330" r:id="rId31"/>
    <p:sldId id="337" r:id="rId32"/>
    <p:sldId id="342" r:id="rId33"/>
    <p:sldId id="338" r:id="rId34"/>
    <p:sldId id="341" r:id="rId35"/>
    <p:sldId id="343" r:id="rId36"/>
    <p:sldId id="344" r:id="rId37"/>
    <p:sldId id="348" r:id="rId38"/>
    <p:sldId id="349" r:id="rId39"/>
    <p:sldId id="345" r:id="rId40"/>
    <p:sldId id="352" r:id="rId41"/>
    <p:sldId id="350" r:id="rId42"/>
    <p:sldId id="351" r:id="rId43"/>
    <p:sldId id="346" r:id="rId44"/>
    <p:sldId id="347" r:id="rId45"/>
    <p:sldId id="353" r:id="rId46"/>
    <p:sldId id="297" r:id="rId47"/>
  </p:sldIdLst>
  <p:sldSz cx="9144000" cy="5143500" type="screen16x9"/>
  <p:notesSz cx="6858000" cy="9144000"/>
  <p:embeddedFontLst>
    <p:embeddedFont>
      <p:font typeface="Arvo" panose="020B0604020202020204" charset="0"/>
      <p:regular r:id="rId49"/>
      <p:bold r:id="rId50"/>
      <p:italic r:id="rId51"/>
      <p:boldItalic r:id="rId52"/>
    </p:embeddedFont>
    <p:embeddedFont>
      <p:font typeface="Roboto Condensed" panose="020B0604020202020204" charset="0"/>
      <p:regular r:id="rId53"/>
      <p:bold r:id="rId54"/>
      <p:italic r:id="rId55"/>
      <p:boldItalic r:id="rId56"/>
    </p:embeddedFont>
    <p:embeddedFont>
      <p:font typeface="Roboto Condensed Light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A8280B-188E-4297-8C0D-4CFB83D71784}">
  <a:tblStyle styleId="{7AA8280B-188E-4297-8C0D-4CFB83D717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654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88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78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494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297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9417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093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11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995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473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416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770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181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649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445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282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989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996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767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033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40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061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653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28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661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941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024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3566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8981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79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394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347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133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814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08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psr.org/issues/ethics/cei/" TargetMode="External"/><Relationship Id="rId2" Type="http://schemas.openxmlformats.org/officeDocument/2006/relationships/hyperlink" Target="https://www.acm.org/about-acm/acm-code-of-ethics-and-professional-conduct#sect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thics.iit.edu/ecodes/node/4027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787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Konsep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sz="1800" dirty="0"/>
          </a:p>
        </p:txBody>
      </p:sp>
      <p:sp>
        <p:nvSpPr>
          <p:cNvPr id="3" name="Google Shape;184;p11">
            <a:extLst>
              <a:ext uri="{FF2B5EF4-FFF2-40B4-BE49-F238E27FC236}">
                <a16:creationId xmlns:a16="http://schemas.microsoft.com/office/drawing/2014/main" id="{38C219AF-8065-4B2B-851B-3D48E8F4A928}"/>
              </a:ext>
            </a:extLst>
          </p:cNvPr>
          <p:cNvSpPr txBox="1">
            <a:spLocks/>
          </p:cNvSpPr>
          <p:nvPr/>
        </p:nvSpPr>
        <p:spPr>
          <a:xfrm>
            <a:off x="1780789" y="3579989"/>
            <a:ext cx="5367900" cy="47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dirty="0"/>
              <a:t>Moch Zawaruddin Abdullah, S.ST., </a:t>
            </a:r>
            <a:r>
              <a:rPr lang="en-US" sz="1800" dirty="0" err="1"/>
              <a:t>M.Kom</a:t>
            </a:r>
            <a:r>
              <a:rPr lang="en-US" sz="1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11AE7-00F1-489D-A74B-758CB5764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44" y="2560461"/>
            <a:ext cx="1487278" cy="14997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8A60A-6CF7-427A-9FFA-1C2C4A15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715" y="1197445"/>
            <a:ext cx="1586523" cy="1189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BF72EA-76D8-4B69-A461-3E30CD18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993" y="1256247"/>
            <a:ext cx="3508007" cy="2631005"/>
          </a:xfrm>
          <a:prstGeom prst="rect">
            <a:avLst/>
          </a:prstGeom>
        </p:spPr>
      </p:pic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652864" y="1506444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4.087 </a:t>
            </a:r>
            <a:r>
              <a:rPr lang="en-US" alt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panggilan</a:t>
            </a:r>
            <a:endParaRPr lang="en-US" altLang="en-US" sz="28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endParaRPr lang="en-US" altLang="en-US" sz="2400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7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1 </a:t>
            </a:r>
            <a:r>
              <a:rPr lang="en-US" altLang="en-US" sz="7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Detik</a:t>
            </a:r>
            <a:endParaRPr lang="en-US" altLang="en-US" sz="7200" b="1" dirty="0">
              <a:solidFill>
                <a:srgbClr val="FFC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13658-E020-430A-878D-FF55F573C523}"/>
              </a:ext>
            </a:extLst>
          </p:cNvPr>
          <p:cNvSpPr txBox="1"/>
          <p:nvPr/>
        </p:nvSpPr>
        <p:spPr>
          <a:xfrm>
            <a:off x="11288" y="4809121"/>
            <a:ext cx="3914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https://www.internetlivestats.com/one-second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B5948-9A9D-448C-BB32-5F183F269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726" y="158551"/>
            <a:ext cx="2205892" cy="9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8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652864" y="1506444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±1.904.915 </a:t>
            </a:r>
            <a:r>
              <a:rPr lang="id-ID" sz="2800" dirty="0"/>
              <a:t>Judul buku baru </a:t>
            </a:r>
            <a:endParaRPr lang="en-US" sz="2800" dirty="0"/>
          </a:p>
          <a:p>
            <a:pPr algn="ctr" eaLnBrk="1" hangingPunct="1"/>
            <a:endParaRPr lang="en-US" sz="2800" dirty="0"/>
          </a:p>
          <a:p>
            <a:pPr algn="ctr" eaLnBrk="1" hangingPunct="1"/>
            <a:r>
              <a:rPr lang="id-ID" sz="2800" dirty="0"/>
              <a:t>diterbitkan </a:t>
            </a:r>
            <a:endParaRPr lang="en-US" sz="2800" dirty="0"/>
          </a:p>
          <a:p>
            <a:pPr algn="ctr" eaLnBrk="1" hangingPunct="1"/>
            <a:endParaRPr lang="en-US" sz="2800" dirty="0"/>
          </a:p>
          <a:p>
            <a:pPr algn="ctr" eaLnBrk="1" hangingPunct="1"/>
            <a:r>
              <a:rPr lang="id-ID" sz="2800" dirty="0"/>
              <a:t>tahun </a:t>
            </a:r>
            <a:r>
              <a:rPr lang="en-US" sz="4000" b="1" dirty="0">
                <a:solidFill>
                  <a:srgbClr val="FFC000"/>
                </a:solidFill>
              </a:rPr>
              <a:t>2019 </a:t>
            </a:r>
            <a:r>
              <a:rPr lang="id-ID" sz="2800" dirty="0"/>
              <a:t>ini</a:t>
            </a:r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13658-E020-430A-878D-FF55F573C523}"/>
              </a:ext>
            </a:extLst>
          </p:cNvPr>
          <p:cNvSpPr txBox="1"/>
          <p:nvPr/>
        </p:nvSpPr>
        <p:spPr>
          <a:xfrm>
            <a:off x="11288" y="4809121"/>
            <a:ext cx="33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https://www.worldometers.info/books/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18A02-0ECD-4C1A-9B92-23361BAF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1" y="837099"/>
            <a:ext cx="1783644" cy="1783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29A20F-7D8C-437B-8BC2-3645D513C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98" y="2944459"/>
            <a:ext cx="2409826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72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95C988-4504-4173-A813-5FBD4CB18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5" t="16275" r="9341" b="20356"/>
          <a:stretch/>
        </p:blipFill>
        <p:spPr>
          <a:xfrm rot="21197535">
            <a:off x="-34554" y="2653459"/>
            <a:ext cx="2840959" cy="2571750"/>
          </a:xfrm>
          <a:prstGeom prst="rect">
            <a:avLst/>
          </a:prstGeom>
        </p:spPr>
      </p:pic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717582" y="939516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Jumlah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total </a:t>
            </a:r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informasi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ilmiah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baru</a:t>
            </a:r>
            <a:endParaRPr lang="en-US" sz="2800" dirty="0"/>
          </a:p>
          <a:p>
            <a:pPr algn="ctr" eaLnBrk="1" hangingPunct="1"/>
            <a:endParaRPr lang="en-US" sz="2800" dirty="0"/>
          </a:p>
          <a:p>
            <a:pPr algn="ctr" eaLnBrk="1" hangingPunct="1"/>
            <a:r>
              <a:rPr lang="en-US" sz="60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Dua</a:t>
            </a:r>
            <a:r>
              <a:rPr lang="en-US" sz="60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kali </a:t>
            </a:r>
            <a:r>
              <a:rPr lang="en-US" sz="60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lipat</a:t>
            </a:r>
            <a:r>
              <a:rPr lang="en-US" sz="60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algn="ctr" eaLnBrk="1" hangingPunct="1"/>
            <a:endParaRPr lang="en-US" sz="2800" dirty="0"/>
          </a:p>
          <a:p>
            <a:pPr algn="ctr" eaLnBrk="1" hangingPunct="1"/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b="1" dirty="0"/>
              <a:t>2 </a:t>
            </a:r>
            <a:r>
              <a:rPr lang="en-US" sz="2800" b="1" dirty="0" err="1"/>
              <a:t>tahun</a:t>
            </a:r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53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717582" y="939516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Apa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hubungannya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dengan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kita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(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mahasiswa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D4 TI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)?</a:t>
            </a:r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AF862-7397-42D3-837F-4BB944E4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624" y="1549146"/>
            <a:ext cx="3297174" cy="3087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269FC-F738-407E-B3F4-E8D62DF9F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5" t="16275" r="9341" b="20356"/>
          <a:stretch/>
        </p:blipFill>
        <p:spPr>
          <a:xfrm rot="21197535">
            <a:off x="7561" y="3372095"/>
            <a:ext cx="2092804" cy="189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9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928FE0-DADF-4A0B-9216-37D032B7A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5" t="16275" r="9341" b="20356"/>
          <a:stretch/>
        </p:blipFill>
        <p:spPr>
          <a:xfrm rot="21197535">
            <a:off x="40324" y="4162458"/>
            <a:ext cx="1047329" cy="948084"/>
          </a:xfrm>
          <a:prstGeom prst="rect">
            <a:avLst/>
          </a:prstGeom>
        </p:spPr>
      </p:pic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717582" y="674950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/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Apa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dipelajari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pada semester 1</a:t>
            </a:r>
            <a:endParaRPr lang="en-US" sz="2800" dirty="0"/>
          </a:p>
          <a:p>
            <a:pPr algn="ctr" eaLnBrk="1" hangingPunct="1"/>
            <a:endParaRPr lang="en-US" sz="2800" dirty="0"/>
          </a:p>
          <a:p>
            <a:pPr eaLnBrk="1" hangingPunct="1"/>
            <a:r>
              <a:rPr lang="en-US" sz="3600" dirty="0"/>
              <a:t>   Akan </a:t>
            </a:r>
            <a:r>
              <a:rPr lang="en-US" sz="3600" b="1" dirty="0">
                <a:solidFill>
                  <a:srgbClr val="FF0000"/>
                </a:solidFill>
              </a:rPr>
              <a:t>KADALUARSA</a:t>
            </a:r>
            <a:r>
              <a:rPr lang="en-US" sz="3600" dirty="0"/>
              <a:t> </a:t>
            </a:r>
            <a:r>
              <a:rPr lang="en-US" sz="3600" dirty="0" err="1"/>
              <a:t>saat</a:t>
            </a:r>
            <a:r>
              <a:rPr lang="en-US" sz="3600" dirty="0"/>
              <a:t> </a:t>
            </a:r>
            <a:r>
              <a:rPr lang="en-US" sz="3600" dirty="0" err="1"/>
              <a:t>mereka</a:t>
            </a:r>
            <a:endParaRPr lang="en-US" sz="3600" b="1" dirty="0"/>
          </a:p>
          <a:p>
            <a:endParaRPr 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40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      di semester 5</a:t>
            </a:r>
            <a:endParaRPr lang="en-US" altLang="en-US" sz="40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56BD8-AD49-4AAA-9366-A16A69E6C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000" y="2487931"/>
            <a:ext cx="3791688" cy="26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1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1986844" y="112377"/>
            <a:ext cx="5926667" cy="461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Era </a:t>
            </a:r>
            <a:r>
              <a:rPr lang="en-US" altLang="en-US" sz="24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Informasi</a:t>
            </a:r>
            <a:endParaRPr lang="en-US" altLang="en-US" sz="24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BA6D7-CE7B-4EF1-B0C1-439AA795C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31" y="3072500"/>
            <a:ext cx="3533422" cy="207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F4375D-8134-46B0-BDF0-F6FA9B5B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022" y="1045787"/>
            <a:ext cx="1944386" cy="1449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27D762-E4BF-47E7-B2FB-9AF0CF021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914" y="1033659"/>
            <a:ext cx="1944386" cy="1461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C634B-20F0-4EA3-A628-317FC224E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6" y="1068507"/>
            <a:ext cx="2701536" cy="1693736"/>
          </a:xfrm>
          <a:prstGeom prst="rect">
            <a:avLst/>
          </a:prstGeom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78CDB10C-B79A-4DE0-9220-61BEF1C4A089}"/>
              </a:ext>
            </a:extLst>
          </p:cNvPr>
          <p:cNvSpPr/>
          <p:nvPr/>
        </p:nvSpPr>
        <p:spPr>
          <a:xfrm>
            <a:off x="2865156" y="1417598"/>
            <a:ext cx="361244" cy="340596"/>
          </a:xfrm>
          <a:prstGeom prst="plus">
            <a:avLst>
              <a:gd name="adj" fmla="val 31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17ACDD19-9B90-41A6-90CC-68B28792C635}"/>
              </a:ext>
            </a:extLst>
          </p:cNvPr>
          <p:cNvSpPr/>
          <p:nvPr/>
        </p:nvSpPr>
        <p:spPr>
          <a:xfrm>
            <a:off x="5980539" y="1417409"/>
            <a:ext cx="361244" cy="340596"/>
          </a:xfrm>
          <a:prstGeom prst="plus">
            <a:avLst>
              <a:gd name="adj" fmla="val 31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C4C7EBC-B377-466F-849D-B2776AD8CF75}"/>
              </a:ext>
            </a:extLst>
          </p:cNvPr>
          <p:cNvSpPr/>
          <p:nvPr/>
        </p:nvSpPr>
        <p:spPr>
          <a:xfrm>
            <a:off x="3935177" y="2571750"/>
            <a:ext cx="1348075" cy="39722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622EEE-6E95-48C6-8B0C-DE4FC9877CAB}"/>
              </a:ext>
            </a:extLst>
          </p:cNvPr>
          <p:cNvSpPr txBox="1"/>
          <p:nvPr/>
        </p:nvSpPr>
        <p:spPr>
          <a:xfrm>
            <a:off x="928066" y="760730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 Condensed" panose="020B0604020202020204" charset="0"/>
                <a:ea typeface="Roboto Condensed" panose="020B0604020202020204" charset="0"/>
              </a:rPr>
              <a:t>Komputer</a:t>
            </a:r>
            <a:endParaRPr lang="en-US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04DBCB-855F-4EFF-B724-5416CCAE8E83}"/>
              </a:ext>
            </a:extLst>
          </p:cNvPr>
          <p:cNvSpPr txBox="1"/>
          <p:nvPr/>
        </p:nvSpPr>
        <p:spPr>
          <a:xfrm>
            <a:off x="4354176" y="760729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 Condensed" panose="020B0604020202020204" charset="0"/>
                <a:ea typeface="Roboto Condensed" panose="020B0604020202020204" charset="0"/>
              </a:rPr>
              <a:t>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CDB0E0-C098-490A-B57A-C3D603966899}"/>
              </a:ext>
            </a:extLst>
          </p:cNvPr>
          <p:cNvSpPr txBox="1"/>
          <p:nvPr/>
        </p:nvSpPr>
        <p:spPr>
          <a:xfrm>
            <a:off x="7320210" y="760729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 Condensed" panose="020B0604020202020204" charset="0"/>
                <a:ea typeface="Roboto Condensed" panose="020B0604020202020204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71037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Komputer</a:t>
            </a:r>
            <a:r>
              <a:rPr lang="en-US" dirty="0"/>
              <a:t> = Universal Tool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91912" y="1253063"/>
            <a:ext cx="8805332" cy="3608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spcBef>
                <a:spcPts val="1200"/>
              </a:spcBef>
            </a:pPr>
            <a:r>
              <a:rPr lang="en-US" altLang="en-US" dirty="0" err="1"/>
              <a:t>Komputer</a:t>
            </a:r>
            <a:r>
              <a:rPr lang="en-US" altLang="en-US" dirty="0"/>
              <a:t> </a:t>
            </a:r>
            <a:r>
              <a:rPr lang="en-US" altLang="en-US" dirty="0" err="1"/>
              <a:t>mengerjakan</a:t>
            </a:r>
            <a:r>
              <a:rPr lang="en-US" altLang="en-US" dirty="0"/>
              <a:t> </a:t>
            </a:r>
            <a:r>
              <a:rPr lang="en-US" altLang="en-US" dirty="0" err="1"/>
              <a:t>hampir</a:t>
            </a:r>
            <a:r>
              <a:rPr lang="en-US" altLang="en-US" dirty="0"/>
              <a:t> </a:t>
            </a:r>
            <a:r>
              <a:rPr lang="en-US" altLang="en-US" dirty="0" err="1"/>
              <a:t>segalanya</a:t>
            </a:r>
            <a:endParaRPr lang="en-US" altLang="en-US" dirty="0"/>
          </a:p>
          <a:p>
            <a:pPr marL="342900" indent="-342900" algn="just">
              <a:spcBef>
                <a:spcPts val="1200"/>
              </a:spcBef>
            </a:pPr>
            <a:endParaRPr lang="en-US" altLang="en-US" sz="2000" dirty="0"/>
          </a:p>
          <a:p>
            <a:pPr marL="342900" indent="-342900" algn="just">
              <a:spcBef>
                <a:spcPts val="1200"/>
              </a:spcBef>
            </a:pPr>
            <a:r>
              <a:rPr lang="en-US" altLang="en-US" dirty="0" err="1"/>
              <a:t>Komputer</a:t>
            </a:r>
            <a:r>
              <a:rPr lang="en-US" altLang="en-US" dirty="0"/>
              <a:t> </a:t>
            </a:r>
            <a:r>
              <a:rPr lang="en-US" altLang="en-US" dirty="0" err="1"/>
              <a:t>tidak</a:t>
            </a:r>
            <a:r>
              <a:rPr lang="en-US" altLang="en-US" dirty="0"/>
              <a:t> </a:t>
            </a:r>
            <a:r>
              <a:rPr lang="en-US" altLang="en-US" dirty="0" err="1"/>
              <a:t>perlu</a:t>
            </a:r>
            <a:r>
              <a:rPr lang="en-US" altLang="en-US" dirty="0"/>
              <a:t> </a:t>
            </a:r>
            <a:r>
              <a:rPr lang="en-US" altLang="en-US" dirty="0" err="1"/>
              <a:t>tidur</a:t>
            </a:r>
            <a:r>
              <a:rPr lang="en-US" altLang="en-US" dirty="0"/>
              <a:t>/</a:t>
            </a:r>
            <a:r>
              <a:rPr lang="en-US" altLang="en-US" dirty="0" err="1"/>
              <a:t>istirahat</a:t>
            </a:r>
            <a:endParaRPr lang="en-US" altLang="en-US" dirty="0"/>
          </a:p>
          <a:p>
            <a:pPr marL="342900" indent="-342900" algn="just">
              <a:spcBef>
                <a:spcPts val="1200"/>
              </a:spcBef>
            </a:pPr>
            <a:r>
              <a:rPr lang="en-US" altLang="en-US" dirty="0" err="1"/>
              <a:t>Komputer</a:t>
            </a:r>
            <a:r>
              <a:rPr lang="en-US" altLang="en-US" dirty="0"/>
              <a:t> </a:t>
            </a:r>
            <a:r>
              <a:rPr lang="en-US" altLang="en-US" dirty="0" err="1"/>
              <a:t>tidak</a:t>
            </a:r>
            <a:r>
              <a:rPr lang="en-US" altLang="en-US" dirty="0"/>
              <a:t> Lelah</a:t>
            </a:r>
          </a:p>
          <a:p>
            <a:pPr marL="342900" indent="-342900" algn="just">
              <a:spcBef>
                <a:spcPts val="1200"/>
              </a:spcBef>
            </a:pPr>
            <a:r>
              <a:rPr lang="en-US" altLang="en-US" dirty="0" err="1"/>
              <a:t>Komputer</a:t>
            </a:r>
            <a:r>
              <a:rPr lang="en-US" altLang="en-US" dirty="0"/>
              <a:t> </a:t>
            </a:r>
            <a:r>
              <a:rPr lang="en-US" altLang="en-US" dirty="0" err="1"/>
              <a:t>tidak</a:t>
            </a:r>
            <a:r>
              <a:rPr lang="en-US" altLang="en-US" dirty="0"/>
              <a:t> </a:t>
            </a:r>
            <a:r>
              <a:rPr lang="en-US" altLang="en-US" dirty="0" err="1"/>
              <a:t>sakit</a:t>
            </a:r>
            <a:endParaRPr lang="en-US" altLang="en-US" dirty="0"/>
          </a:p>
          <a:p>
            <a:pPr marL="342900" indent="-342900" algn="just">
              <a:spcBef>
                <a:spcPts val="1200"/>
              </a:spcBef>
            </a:pPr>
            <a:endParaRPr lang="en-US" altLang="en-US" dirty="0"/>
          </a:p>
          <a:p>
            <a:pPr marL="342900" indent="-342900" algn="just">
              <a:spcBef>
                <a:spcPts val="1200"/>
              </a:spcBef>
            </a:pPr>
            <a:r>
              <a:rPr lang="en-US" altLang="en-US" dirty="0" err="1"/>
              <a:t>Seringkali</a:t>
            </a:r>
            <a:r>
              <a:rPr lang="en-US" altLang="en-US" dirty="0"/>
              <a:t> </a:t>
            </a:r>
            <a:r>
              <a:rPr lang="en-US" altLang="en-US" dirty="0" err="1"/>
              <a:t>lebih</a:t>
            </a:r>
            <a:r>
              <a:rPr lang="en-US" altLang="en-US" dirty="0"/>
              <a:t> </a:t>
            </a:r>
            <a:r>
              <a:rPr lang="en-US" altLang="en-US" dirty="0" err="1"/>
              <a:t>efisien</a:t>
            </a:r>
            <a:r>
              <a:rPr lang="en-US" altLang="en-US" dirty="0"/>
              <a:t> </a:t>
            </a:r>
            <a:r>
              <a:rPr lang="en-US" altLang="en-US" dirty="0" err="1"/>
              <a:t>daripada</a:t>
            </a:r>
            <a:r>
              <a:rPr lang="en-US" altLang="en-US" dirty="0"/>
              <a:t> </a:t>
            </a:r>
            <a:r>
              <a:rPr lang="en-US" altLang="en-US" dirty="0" err="1"/>
              <a:t>manusia</a:t>
            </a:r>
            <a:endParaRPr lang="en-US" alt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DEC7125-EC02-4D74-AB3B-24CFBA39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22" y="1896860"/>
            <a:ext cx="2543778" cy="273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Komputer</a:t>
            </a:r>
            <a:r>
              <a:rPr lang="en-US" dirty="0"/>
              <a:t>  vs  </a:t>
            </a:r>
            <a:r>
              <a:rPr lang="en-US" dirty="0" err="1"/>
              <a:t>Manusia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91912" y="1253063"/>
            <a:ext cx="8805332" cy="3608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spcBef>
                <a:spcPts val="1200"/>
              </a:spcBef>
            </a:pPr>
            <a:r>
              <a:rPr lang="en-US" altLang="en-US" dirty="0" err="1"/>
              <a:t>Karenanya</a:t>
            </a:r>
            <a:r>
              <a:rPr lang="en-US" altLang="en-US" dirty="0"/>
              <a:t>, </a:t>
            </a:r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dirty="0" err="1"/>
              <a:t>alasan</a:t>
            </a:r>
            <a:r>
              <a:rPr lang="en-US" altLang="en-US" dirty="0"/>
              <a:t> </a:t>
            </a:r>
            <a:r>
              <a:rPr lang="en-US" altLang="en-US" dirty="0" err="1"/>
              <a:t>ekonomis</a:t>
            </a:r>
            <a:r>
              <a:rPr lang="en-US" altLang="en-US" dirty="0"/>
              <a:t>, </a:t>
            </a:r>
            <a:r>
              <a:rPr lang="en-US" altLang="en-US" dirty="0" err="1"/>
              <a:t>efisien</a:t>
            </a:r>
            <a:r>
              <a:rPr lang="en-US" altLang="en-US" dirty="0"/>
              <a:t>, </a:t>
            </a:r>
            <a:r>
              <a:rPr lang="en-US" altLang="en-US" dirty="0" err="1"/>
              <a:t>efektif</a:t>
            </a:r>
            <a:endParaRPr lang="en-US" altLang="en-US" dirty="0"/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dirty="0"/>
              <a:t>     </a:t>
            </a:r>
            <a:r>
              <a:rPr lang="en-US" altLang="en-US" dirty="0" err="1"/>
              <a:t>kecenderungan</a:t>
            </a:r>
            <a:r>
              <a:rPr lang="en-US" altLang="en-US" dirty="0"/>
              <a:t>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mengganti</a:t>
            </a:r>
            <a:r>
              <a:rPr lang="en-US" altLang="en-US" dirty="0"/>
              <a:t> </a:t>
            </a:r>
            <a:r>
              <a:rPr lang="en-US" altLang="en-US" dirty="0" err="1"/>
              <a:t>manusia</a:t>
            </a:r>
            <a:endParaRPr lang="en-US" altLang="en-US" dirty="0"/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dirty="0"/>
              <a:t>     </a:t>
            </a:r>
            <a:r>
              <a:rPr lang="en-US" altLang="en-US" dirty="0" err="1"/>
              <a:t>dengan</a:t>
            </a:r>
            <a:r>
              <a:rPr lang="en-US" altLang="en-US" dirty="0"/>
              <a:t> computer </a:t>
            </a:r>
            <a:r>
              <a:rPr lang="en-US" altLang="en-US" dirty="0" err="1"/>
              <a:t>sangat</a:t>
            </a:r>
            <a:r>
              <a:rPr lang="en-US" altLang="en-US" dirty="0"/>
              <a:t> </a:t>
            </a:r>
            <a:r>
              <a:rPr lang="en-US" altLang="en-US" dirty="0" err="1"/>
              <a:t>tinggi</a:t>
            </a:r>
            <a:endParaRPr lang="en-US" altLang="en-US" dirty="0"/>
          </a:p>
          <a:p>
            <a:pPr marL="342900" indent="-342900" algn="just">
              <a:spcBef>
                <a:spcPts val="1200"/>
              </a:spcBef>
            </a:pPr>
            <a:endParaRPr lang="en-US" altLang="en-US" dirty="0"/>
          </a:p>
          <a:p>
            <a:pPr marL="342900" indent="-342900" algn="just">
              <a:spcBef>
                <a:spcPts val="1200"/>
              </a:spcBef>
            </a:pPr>
            <a:r>
              <a:rPr lang="en-US" altLang="en-US" dirty="0"/>
              <a:t>Teller bank, operator </a:t>
            </a:r>
            <a:r>
              <a:rPr lang="en-US" altLang="en-US" dirty="0" err="1"/>
              <a:t>telepon</a:t>
            </a:r>
            <a:r>
              <a:rPr lang="en-US" altLang="en-US" dirty="0"/>
              <a:t>, </a:t>
            </a:r>
            <a:r>
              <a:rPr lang="en-US" altLang="en-US" dirty="0" err="1"/>
              <a:t>pekerja</a:t>
            </a:r>
            <a:r>
              <a:rPr lang="en-US" altLang="en-US" dirty="0"/>
              <a:t> </a:t>
            </a:r>
            <a:r>
              <a:rPr lang="en-US" altLang="en-US" dirty="0" err="1"/>
              <a:t>pabrik</a:t>
            </a:r>
            <a:r>
              <a:rPr lang="en-US" altLang="en-US" dirty="0"/>
              <a:t>, </a:t>
            </a:r>
            <a:r>
              <a:rPr lang="en-US" altLang="en-US" dirty="0" err="1"/>
              <a:t>dll</a:t>
            </a:r>
            <a:r>
              <a:rPr lang="en-US" altLang="en-US" dirty="0"/>
              <a:t>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DEC7125-EC02-4D74-AB3B-24CFBA39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22" y="1896860"/>
            <a:ext cx="2543778" cy="273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5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Komputer</a:t>
            </a:r>
            <a:r>
              <a:rPr lang="en-US" dirty="0"/>
              <a:t>  vs  </a:t>
            </a:r>
            <a:r>
              <a:rPr lang="en-US" dirty="0" err="1"/>
              <a:t>Manusia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91912" y="1253063"/>
            <a:ext cx="6114763" cy="36082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altLang="en-US" dirty="0" err="1"/>
              <a:t>Bahkan</a:t>
            </a:r>
            <a:r>
              <a:rPr lang="en-US" altLang="en-US" dirty="0"/>
              <a:t> professional </a:t>
            </a:r>
            <a:r>
              <a:rPr lang="en-US" altLang="en-US" dirty="0" err="1"/>
              <a:t>seperti</a:t>
            </a:r>
            <a:r>
              <a:rPr lang="en-US" altLang="en-US" dirty="0"/>
              <a:t> </a:t>
            </a:r>
            <a:r>
              <a:rPr lang="en-US" altLang="en-US" dirty="0" err="1"/>
              <a:t>dokter</a:t>
            </a:r>
            <a:r>
              <a:rPr lang="en-US" altLang="en-US" dirty="0"/>
              <a:t>, guru, </a:t>
            </a:r>
            <a:r>
              <a:rPr lang="en-US" altLang="en-US" dirty="0" err="1"/>
              <a:t>pengacara</a:t>
            </a:r>
            <a:r>
              <a:rPr lang="en-US" altLang="en-US" dirty="0"/>
              <a:t>, </a:t>
            </a:r>
            <a:r>
              <a:rPr lang="en-US" altLang="en-US" dirty="0" err="1"/>
              <a:t>akuntan</a:t>
            </a:r>
            <a:r>
              <a:rPr lang="en-US" altLang="en-US" dirty="0"/>
              <a:t>, </a:t>
            </a:r>
            <a:r>
              <a:rPr lang="en-US" altLang="en-US" dirty="0" err="1"/>
              <a:t>psikolog</a:t>
            </a:r>
            <a:r>
              <a:rPr lang="en-US" altLang="en-US" dirty="0"/>
              <a:t> </a:t>
            </a:r>
            <a:r>
              <a:rPr lang="en-US" altLang="en-US" dirty="0" err="1"/>
              <a:t>mengungkapkan</a:t>
            </a:r>
            <a:r>
              <a:rPr lang="en-US" altLang="en-US" dirty="0"/>
              <a:t> </a:t>
            </a:r>
            <a:r>
              <a:rPr lang="en-US" altLang="en-US" dirty="0" err="1"/>
              <a:t>bahwa</a:t>
            </a:r>
            <a:r>
              <a:rPr lang="en-US" altLang="en-US" dirty="0"/>
              <a:t> computer </a:t>
            </a:r>
            <a:r>
              <a:rPr lang="en-US" altLang="en-US" dirty="0" err="1"/>
              <a:t>dapat</a:t>
            </a:r>
            <a:r>
              <a:rPr lang="en-US" altLang="en-US" dirty="0"/>
              <a:t> </a:t>
            </a:r>
            <a:r>
              <a:rPr lang="en-US" altLang="en-US" dirty="0" err="1"/>
              <a:t>melakukan</a:t>
            </a:r>
            <a:r>
              <a:rPr lang="en-US" altLang="en-US" dirty="0"/>
              <a:t> </a:t>
            </a:r>
            <a:r>
              <a:rPr lang="en-US" altLang="en-US" dirty="0" err="1"/>
              <a:t>beberapa</a:t>
            </a:r>
            <a:r>
              <a:rPr lang="en-US" altLang="en-US" dirty="0"/>
              <a:t> </a:t>
            </a:r>
            <a:r>
              <a:rPr lang="en-US" altLang="en-US" dirty="0" err="1"/>
              <a:t>tugas</a:t>
            </a:r>
            <a:r>
              <a:rPr lang="en-US" altLang="en-US" dirty="0"/>
              <a:t> </a:t>
            </a:r>
            <a:r>
              <a:rPr lang="en-US" altLang="en-US" dirty="0" err="1"/>
              <a:t>mereka</a:t>
            </a:r>
            <a:r>
              <a:rPr lang="en-US" altLang="en-US" dirty="0"/>
              <a:t> </a:t>
            </a:r>
            <a:r>
              <a:rPr lang="en-US" altLang="en-US" dirty="0" err="1"/>
              <a:t>lebih</a:t>
            </a:r>
            <a:r>
              <a:rPr lang="en-US" altLang="en-US" dirty="0"/>
              <a:t> </a:t>
            </a:r>
            <a:r>
              <a:rPr lang="en-US" altLang="en-US" dirty="0" err="1"/>
              <a:t>efektif</a:t>
            </a:r>
            <a:r>
              <a:rPr lang="en-US" altLang="en-US" dirty="0"/>
              <a:t>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DEC7125-EC02-4D74-AB3B-24CFBA39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22" y="1896860"/>
            <a:ext cx="2543778" cy="273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71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1211358" y="-73152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Profesi</a:t>
            </a:r>
            <a:r>
              <a:rPr lang="en-US" alt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popular </a:t>
            </a:r>
            <a:r>
              <a:rPr lang="en-US" alt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bidang</a:t>
            </a:r>
            <a:r>
              <a:rPr lang="en-US" alt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IT</a:t>
            </a:r>
          </a:p>
        </p:txBody>
      </p:sp>
      <p:pic>
        <p:nvPicPr>
          <p:cNvPr id="7" name="5 Pekerjaan IT yang Paling Dicari oleh Perusahaan 2017 - YouTube">
            <a:hlinkClick r:id="" action="ppaction://media"/>
            <a:extLst>
              <a:ext uri="{FF2B5EF4-FFF2-40B4-BE49-F238E27FC236}">
                <a16:creationId xmlns:a16="http://schemas.microsoft.com/office/drawing/2014/main" id="{EF0B4131-9E7C-4051-BEDD-0DFD13B0A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00" y="462166"/>
            <a:ext cx="9087112" cy="46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933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21212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463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Profesi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5259942" cy="287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Bab </a:t>
            </a:r>
            <a:r>
              <a:rPr lang="en" sz="4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4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1211358" y="-73152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Gaji</a:t>
            </a:r>
            <a:r>
              <a:rPr lang="en-US" alt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Profesi</a:t>
            </a:r>
            <a:r>
              <a:rPr lang="en-US" alt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IT di Indonesia</a:t>
            </a:r>
          </a:p>
        </p:txBody>
      </p:sp>
      <p:pic>
        <p:nvPicPr>
          <p:cNvPr id="5" name="Fakta Data- Gaji Pekerja TI - YouTube_2">
            <a:hlinkClick r:id="" action="ppaction://media"/>
            <a:extLst>
              <a:ext uri="{FF2B5EF4-FFF2-40B4-BE49-F238E27FC236}">
                <a16:creationId xmlns:a16="http://schemas.microsoft.com/office/drawing/2014/main" id="{6804096D-13EC-4420-8990-D7EAA2F973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00" y="480455"/>
            <a:ext cx="9066800" cy="46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950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A6E293-8ECC-4475-9910-729B19166ABF}"/>
              </a:ext>
            </a:extLst>
          </p:cNvPr>
          <p:cNvSpPr txBox="1">
            <a:spLocks noChangeArrowheads="1"/>
          </p:cNvSpPr>
          <p:nvPr/>
        </p:nvSpPr>
        <p:spPr>
          <a:xfrm>
            <a:off x="83788" y="1979900"/>
            <a:ext cx="7358063" cy="9712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54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Profesi</a:t>
            </a:r>
            <a:r>
              <a:rPr lang="en-US" sz="54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TIK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53673073-1710-4ED7-900A-3EC7823FE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312" y="3555492"/>
            <a:ext cx="28146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C0C0"/>
                </a:solidFill>
              </a:rPr>
              <a:t>Hardware Engineer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7327D13E-F02C-4FD2-AF86-0D2CEF648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5136" y="1849819"/>
            <a:ext cx="22844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C0C0"/>
                </a:solidFill>
              </a:rPr>
              <a:t>System Analyst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739A5518-EEF3-485B-8C63-9FEADC50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711" y="863600"/>
            <a:ext cx="2693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C0C0C0"/>
                </a:solidFill>
              </a:rPr>
              <a:t>Software Engineer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183BECB0-10F7-4B52-A5E0-97132D86C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817" y="4711700"/>
            <a:ext cx="1743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C0C0"/>
                </a:solidFill>
              </a:rPr>
              <a:t>Webmaster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4D6A9C57-BDFC-41EA-A82E-E82506196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849" y="0"/>
            <a:ext cx="2963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C0C0C0"/>
                </a:solidFill>
              </a:rPr>
              <a:t>Server Administrator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D17ABD07-65C8-45C0-A4AC-959F1EFD1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780" y="4117905"/>
            <a:ext cx="3252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C0C0"/>
                </a:solidFill>
              </a:rPr>
              <a:t>Web Content Manager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55FFEC53-3875-4714-B206-4991DFE85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699" y="2389505"/>
            <a:ext cx="12160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C0C0"/>
                </a:solidFill>
              </a:rPr>
              <a:t>Guru TI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3622F253-44DE-4D47-97AD-D9AA0CF5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713" y="3773498"/>
            <a:ext cx="18081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 err="1">
                <a:solidFill>
                  <a:srgbClr val="C0C0C0"/>
                </a:solidFill>
              </a:rPr>
              <a:t>Instruktur</a:t>
            </a:r>
            <a:r>
              <a:rPr lang="en-US" altLang="en-US" sz="2400" dirty="0">
                <a:solidFill>
                  <a:srgbClr val="C0C0C0"/>
                </a:solidFill>
              </a:rPr>
              <a:t> TI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069145D0-A047-45F4-9C30-D9511522A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4686" y="431800"/>
            <a:ext cx="23542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C0C0C0"/>
                </a:solidFill>
              </a:rPr>
              <a:t>Sales Komputer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F3A7173C-578E-4AB5-A9EF-182298399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286" y="863600"/>
            <a:ext cx="187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C0C0C0"/>
                </a:solidFill>
              </a:rPr>
              <a:t>Programmer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1CC28099-E8D8-42A5-AE68-B18965D0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336" y="3095625"/>
            <a:ext cx="33718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C0C0C0"/>
                </a:solidFill>
              </a:rPr>
              <a:t>Database Administrator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38D5651F-0FDB-4BEA-8419-ED002CB9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336" y="1366838"/>
            <a:ext cx="16385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C0C0"/>
                </a:solidFill>
              </a:rPr>
              <a:t>Data Entry</a:t>
            </a: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E45D4783-4E4B-497E-B99D-D4313EEBD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52" y="3168650"/>
            <a:ext cx="1912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 err="1">
                <a:solidFill>
                  <a:srgbClr val="C0C0C0"/>
                </a:solidFill>
              </a:rPr>
              <a:t>Konsultan</a:t>
            </a:r>
            <a:r>
              <a:rPr lang="en-US" altLang="en-US" sz="2400" dirty="0">
                <a:solidFill>
                  <a:srgbClr val="C0C0C0"/>
                </a:solidFill>
              </a:rPr>
              <a:t> TI</a:t>
            </a: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44D6FDFD-0A00-4280-AA7E-CD08F52FC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009" y="4323145"/>
            <a:ext cx="2967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C0C0"/>
                </a:solidFill>
              </a:rPr>
              <a:t>Multimedia </a:t>
            </a:r>
            <a:r>
              <a:rPr lang="en-US" altLang="en-US" sz="2400" dirty="0" err="1">
                <a:solidFill>
                  <a:srgbClr val="C0C0C0"/>
                </a:solidFill>
              </a:rPr>
              <a:t>Desainer</a:t>
            </a:r>
            <a:endParaRPr lang="en-US" altLang="en-US" sz="2400" dirty="0">
              <a:solidFill>
                <a:srgbClr val="C0C0C0"/>
              </a:solidFill>
            </a:endParaRP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EB16C39B-CB6F-473C-BBD9-528321096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924" y="1366838"/>
            <a:ext cx="7254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C0C0C0"/>
                </a:solidFill>
              </a:rPr>
              <a:t>CIO</a:t>
            </a:r>
          </a:p>
        </p:txBody>
      </p:sp>
    </p:spTree>
    <p:extLst>
      <p:ext uri="{BB962C8B-B14F-4D97-AF65-F5344CB8AC3E}">
        <p14:creationId xmlns:p14="http://schemas.microsoft.com/office/powerpoint/2010/main" val="2395077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AF862-7397-42D3-837F-4BB944E4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6611"/>
            <a:ext cx="2231136" cy="2089155"/>
          </a:xfrm>
          <a:prstGeom prst="rect">
            <a:avLst/>
          </a:prstGeom>
        </p:spPr>
      </p:pic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365760" y="939516"/>
            <a:ext cx="8540496" cy="4203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Misal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saya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adalah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seorang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Database Administrator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suatu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perusahaan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farmasi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algn="just" eaLnBrk="1" hangingPunct="1"/>
            <a:endParaRPr lang="en-US" sz="28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Boleh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tidak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ya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melihat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data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obat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diproduksi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dan </a:t>
            </a:r>
          </a:p>
          <a:p>
            <a:pPr algn="ctr" eaLnBrk="1" hangingPunct="1"/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saya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jual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informasi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ke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pihak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lain (distributor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obat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) demi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saya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mendapatkan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untung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lebih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349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AF862-7397-42D3-837F-4BB944E4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6611"/>
            <a:ext cx="2231136" cy="2089155"/>
          </a:xfrm>
          <a:prstGeom prst="rect">
            <a:avLst/>
          </a:prstGeom>
        </p:spPr>
      </p:pic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365760" y="939516"/>
            <a:ext cx="8540496" cy="4203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Misal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saya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adalah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seorang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Programmer/Software Developer.</a:t>
            </a:r>
          </a:p>
          <a:p>
            <a:pPr algn="just" eaLnBrk="1" hangingPunct="1"/>
            <a:endParaRPr lang="en-US" sz="28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Boleh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tidak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ya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, 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saya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membajak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suatu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software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untuk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menghasilkan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suatu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produk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menjualnya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663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A6E293-8ECC-4475-9910-729B19166ABF}"/>
              </a:ext>
            </a:extLst>
          </p:cNvPr>
          <p:cNvSpPr txBox="1">
            <a:spLocks noChangeArrowheads="1"/>
          </p:cNvSpPr>
          <p:nvPr/>
        </p:nvSpPr>
        <p:spPr>
          <a:xfrm>
            <a:off x="164592" y="919196"/>
            <a:ext cx="8814816" cy="9712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24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Tergantung</a:t>
            </a:r>
            <a:r>
              <a:rPr lang="en-US" sz="54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algn="ctr">
              <a:defRPr/>
            </a:pPr>
            <a:r>
              <a:rPr lang="en-US" sz="54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sz="54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54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Profesinal</a:t>
            </a:r>
            <a:endParaRPr lang="en-US" sz="5400" b="1" dirty="0">
              <a:solidFill>
                <a:srgbClr val="FFC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>
              <a:defRPr/>
            </a:pPr>
            <a:r>
              <a:rPr lang="en-US" sz="36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Diri</a:t>
            </a:r>
            <a:r>
              <a:rPr lang="en-US" sz="36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masing-masing</a:t>
            </a:r>
            <a:endParaRPr lang="en-US" sz="36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34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CFF13-3539-4570-B888-D9335C70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9583"/>
            <a:ext cx="3291840" cy="2453917"/>
          </a:xfrm>
          <a:prstGeom prst="rect">
            <a:avLst/>
          </a:prstGeom>
        </p:spPr>
      </p:pic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A6E293-8ECC-4475-9910-729B19166ABF}"/>
              </a:ext>
            </a:extLst>
          </p:cNvPr>
          <p:cNvSpPr txBox="1">
            <a:spLocks noChangeArrowheads="1"/>
          </p:cNvSpPr>
          <p:nvPr/>
        </p:nvSpPr>
        <p:spPr>
          <a:xfrm>
            <a:off x="164592" y="1234796"/>
            <a:ext cx="8814816" cy="9712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36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Apa</a:t>
            </a:r>
            <a:r>
              <a:rPr lang="en-US" sz="36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hubungannya</a:t>
            </a:r>
            <a:r>
              <a:rPr lang="en-US" sz="36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sz="36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dengan</a:t>
            </a:r>
            <a:r>
              <a:rPr lang="en-US" sz="36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dunia </a:t>
            </a:r>
            <a:r>
              <a:rPr lang="en-US" sz="36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kerja</a:t>
            </a:r>
            <a:r>
              <a:rPr lang="en-US" sz="36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?</a:t>
            </a:r>
          </a:p>
          <a:p>
            <a:pPr algn="ctr">
              <a:defRPr/>
            </a:pPr>
            <a:r>
              <a:rPr lang="en-US" sz="36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Terutama</a:t>
            </a:r>
            <a:r>
              <a:rPr lang="en-US" sz="36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dunia TI?</a:t>
            </a:r>
          </a:p>
        </p:txBody>
      </p:sp>
    </p:spTree>
    <p:extLst>
      <p:ext uri="{BB962C8B-B14F-4D97-AF65-F5344CB8AC3E}">
        <p14:creationId xmlns:p14="http://schemas.microsoft.com/office/powerpoint/2010/main" val="4267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A6E293-8ECC-4475-9910-729B19166ABF}"/>
              </a:ext>
            </a:extLst>
          </p:cNvPr>
          <p:cNvSpPr txBox="1">
            <a:spLocks noChangeArrowheads="1"/>
          </p:cNvSpPr>
          <p:nvPr/>
        </p:nvSpPr>
        <p:spPr>
          <a:xfrm>
            <a:off x="164592" y="795884"/>
            <a:ext cx="8814816" cy="9712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Profesi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algn="ctr">
              <a:defRPr/>
            </a:pPr>
            <a:endParaRPr lang="en-US" sz="3200" b="1" dirty="0">
              <a:solidFill>
                <a:srgbClr val="FFC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>
              <a:defRPr/>
            </a:pP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norma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ditetapkan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diterima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oleh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kelompok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profesi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mengarahkan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atau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memberi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petunjuk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kepada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anggotanya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bagaimana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seharusnya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berbuat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sekaligus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menjamin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mutu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moral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profesi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itu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dimata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latin typeface="Roboto Condensed" panose="020B0604020202020204" charset="0"/>
                <a:ea typeface="Roboto Condensed" panose="020B0604020202020204" charset="0"/>
              </a:rPr>
              <a:t>masyarakat</a:t>
            </a:r>
            <a:r>
              <a:rPr lang="en-US" sz="2800" dirty="0">
                <a:latin typeface="Roboto Condensed" panose="020B0604020202020204" charset="0"/>
                <a:ea typeface="Roboto Condensed" panose="020B0604020202020204" charset="0"/>
              </a:rPr>
              <a:t>.</a:t>
            </a:r>
            <a:endParaRPr lang="en-US" sz="28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55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A6E293-8ECC-4475-9910-729B19166ABF}"/>
              </a:ext>
            </a:extLst>
          </p:cNvPr>
          <p:cNvSpPr txBox="1">
            <a:spLocks noChangeArrowheads="1"/>
          </p:cNvSpPr>
          <p:nvPr/>
        </p:nvSpPr>
        <p:spPr>
          <a:xfrm>
            <a:off x="2231136" y="0"/>
            <a:ext cx="6455664" cy="9712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Profesionalisme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Teknologi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Informasi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dibutuhkan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karena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886C8-28C3-4142-A12A-DA8EE9690782}"/>
              </a:ext>
            </a:extLst>
          </p:cNvPr>
          <p:cNvSpPr txBox="1"/>
          <p:nvPr/>
        </p:nvSpPr>
        <p:spPr>
          <a:xfrm>
            <a:off x="182880" y="1255014"/>
            <a:ext cx="877824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membantu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manusia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untuk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melihat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secara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kritis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moralitas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dihayati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masyarakat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juga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membantu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merumuskan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pedoman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etis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lebih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kuat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norma-norma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baru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dibutuhkan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karena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adanya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perubahan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dinamis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tata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kehidupan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masyarakat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algn="just" eaLnBrk="1" hangingPunct="1"/>
            <a:endParaRPr lang="en-US" altLang="en-US" sz="2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just" eaLnBrk="1" hangingPunct="1"/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membantu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untuk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mengambil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keputusan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tentang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tindakan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apa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perlu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dilakukan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dan yang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perlu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dipahami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bersama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bahwa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ini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dapat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diterapkan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segala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aspek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atau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sisi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kehidupan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dengan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demikian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ini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dapat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dibagi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menjadi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beberapa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bagian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sesuai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dengan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aspek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atau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sisi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kehidupan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200" dirty="0" err="1">
                <a:latin typeface="Roboto Condensed" panose="020B0604020202020204" charset="0"/>
                <a:ea typeface="Roboto Condensed" panose="020B0604020202020204" charset="0"/>
              </a:rPr>
              <a:t>manusianya</a:t>
            </a:r>
            <a:r>
              <a:rPr lang="en-US" altLang="en-US" sz="2200" dirty="0"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endParaRPr lang="en-US" sz="2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165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A6E293-8ECC-4475-9910-729B19166ABF}"/>
              </a:ext>
            </a:extLst>
          </p:cNvPr>
          <p:cNvSpPr txBox="1">
            <a:spLocks noChangeArrowheads="1"/>
          </p:cNvSpPr>
          <p:nvPr/>
        </p:nvSpPr>
        <p:spPr>
          <a:xfrm>
            <a:off x="2231136" y="0"/>
            <a:ext cx="6455664" cy="9712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Penerapan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Profesionalisme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Teknologi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Informasi</a:t>
            </a:r>
            <a:r>
              <a:rPr lang="en-US" sz="3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886C8-28C3-4142-A12A-DA8EE9690782}"/>
              </a:ext>
            </a:extLst>
          </p:cNvPr>
          <p:cNvSpPr txBox="1"/>
          <p:nvPr/>
        </p:nvSpPr>
        <p:spPr>
          <a:xfrm>
            <a:off x="182880" y="1803654"/>
            <a:ext cx="8778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profesionalisme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Teknologi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Sistem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Informasi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dapat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diterapkan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ketika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seseorang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berhadapan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menggunakan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teknologi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sistem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informasi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profesionalisme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sebaiknya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sudah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menjadi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sikap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dasar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para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pengguna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Teknologi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Sistem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informasi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setiap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saat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Dengan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demikian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pertanggung-jawaban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secara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profesional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menjadi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latin typeface="Roboto Condensed" panose="020B0604020202020204" charset="0"/>
                <a:ea typeface="Roboto Condensed" panose="020B0604020202020204" charset="0"/>
              </a:rPr>
              <a:t>nyata</a:t>
            </a:r>
            <a:r>
              <a:rPr lang="en-US" altLang="en-US" sz="2400" dirty="0"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endParaRPr lang="en-US" sz="24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900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A6E293-8ECC-4475-9910-729B19166ABF}"/>
              </a:ext>
            </a:extLst>
          </p:cNvPr>
          <p:cNvSpPr txBox="1">
            <a:spLocks noChangeArrowheads="1"/>
          </p:cNvSpPr>
          <p:nvPr/>
        </p:nvSpPr>
        <p:spPr>
          <a:xfrm>
            <a:off x="164592" y="919196"/>
            <a:ext cx="8814816" cy="29761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24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Coba</a:t>
            </a:r>
            <a:r>
              <a:rPr lang="en-US" sz="24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bayangkan</a:t>
            </a:r>
            <a:r>
              <a:rPr lang="en-US" sz="24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apabila</a:t>
            </a:r>
            <a:endParaRPr lang="en-US" sz="24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>
              <a:defRPr/>
            </a:pPr>
            <a:r>
              <a:rPr lang="en-US" sz="54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algn="ctr">
              <a:defRPr/>
            </a:pPr>
            <a:r>
              <a:rPr lang="en-US" altLang="en-US" sz="32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8.655 Tweets </a:t>
            </a:r>
            <a:r>
              <a:rPr lang="en-US" altLang="en-US" sz="32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berisi</a:t>
            </a:r>
            <a:r>
              <a:rPr lang="en-US" altLang="en-US" sz="32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32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hujatan</a:t>
            </a:r>
            <a:endParaRPr lang="en-US" altLang="en-US" sz="32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>
              <a:defRPr/>
            </a:pPr>
            <a:r>
              <a:rPr lang="en-US" altLang="en-US" sz="3200" b="1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rPr>
              <a:t>940 </a:t>
            </a:r>
            <a:r>
              <a:rPr lang="en-US" altLang="en-US" sz="3200" b="1" dirty="0" err="1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rPr>
              <a:t>foto</a:t>
            </a:r>
            <a:r>
              <a:rPr lang="en-US" altLang="en-US" sz="3200" b="1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rPr>
              <a:t> Instagram </a:t>
            </a:r>
            <a:r>
              <a:rPr lang="en-US" altLang="en-US" sz="3200" b="1" dirty="0" err="1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rPr>
              <a:t>menampilkan</a:t>
            </a:r>
            <a:r>
              <a:rPr lang="en-US" altLang="en-US" sz="3200" b="1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3200" b="1" dirty="0" err="1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rPr>
              <a:t>kekerasan</a:t>
            </a:r>
            <a:endParaRPr lang="en-US" altLang="en-US" sz="3200" b="1" dirty="0">
              <a:solidFill>
                <a:schemeClr val="accent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>
              <a:defRPr/>
            </a:pPr>
            <a:r>
              <a:rPr lang="en-US" altLang="en-US" sz="3200" b="1" dirty="0">
                <a:solidFill>
                  <a:srgbClr val="00B050"/>
                </a:solidFill>
                <a:latin typeface="Roboto Condensed" panose="020B0604020202020204" charset="0"/>
                <a:ea typeface="Roboto Condensed" panose="020B0604020202020204" charset="0"/>
              </a:rPr>
              <a:t>1.586 </a:t>
            </a:r>
            <a:r>
              <a:rPr lang="en-US" altLang="en-US" sz="3200" b="1" dirty="0" err="1">
                <a:solidFill>
                  <a:srgbClr val="00B050"/>
                </a:solidFill>
                <a:latin typeface="Roboto Condensed" panose="020B0604020202020204" charset="0"/>
                <a:ea typeface="Roboto Condensed" panose="020B0604020202020204" charset="0"/>
              </a:rPr>
              <a:t>tumblr</a:t>
            </a:r>
            <a:r>
              <a:rPr lang="en-US" altLang="en-US" sz="3200" b="1" dirty="0">
                <a:solidFill>
                  <a:srgbClr val="00B050"/>
                </a:solidFill>
                <a:latin typeface="Roboto Condensed" panose="020B0604020202020204" charset="0"/>
                <a:ea typeface="Roboto Condensed" panose="020B0604020202020204" charset="0"/>
              </a:rPr>
              <a:t> posting </a:t>
            </a:r>
            <a:r>
              <a:rPr lang="en-US" altLang="en-US" sz="3200" b="1" dirty="0" err="1">
                <a:solidFill>
                  <a:srgbClr val="00B050"/>
                </a:solidFill>
                <a:latin typeface="Roboto Condensed" panose="020B0604020202020204" charset="0"/>
                <a:ea typeface="Roboto Condensed" panose="020B0604020202020204" charset="0"/>
              </a:rPr>
              <a:t>tentang</a:t>
            </a:r>
            <a:r>
              <a:rPr lang="en-US" altLang="en-US" sz="3200" b="1" dirty="0">
                <a:solidFill>
                  <a:srgbClr val="00B050"/>
                </a:solidFill>
                <a:latin typeface="Roboto Condensed" panose="020B0604020202020204" charset="0"/>
                <a:ea typeface="Roboto Condensed" panose="020B0604020202020204" charset="0"/>
              </a:rPr>
              <a:t> SARA</a:t>
            </a:r>
            <a:endParaRPr lang="en-US" sz="36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11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703522" y="2829312"/>
            <a:ext cx="6589627" cy="1733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9800"/>
                </a:solidFill>
              </a:rPr>
              <a:t>Era </a:t>
            </a:r>
            <a:r>
              <a:rPr lang="en-US" sz="5400" dirty="0" err="1">
                <a:solidFill>
                  <a:srgbClr val="FF9800"/>
                </a:solidFill>
              </a:rPr>
              <a:t>Informasi</a:t>
            </a:r>
            <a:endParaRPr sz="5400" dirty="0">
              <a:solidFill>
                <a:srgbClr val="FF9800"/>
              </a:solidFill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735024" y="2699477"/>
            <a:ext cx="5567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b="1" dirty="0" err="1"/>
              <a:t>Selamat</a:t>
            </a:r>
            <a:r>
              <a:rPr lang="en-US" b="1" dirty="0"/>
              <a:t> </a:t>
            </a:r>
            <a:r>
              <a:rPr lang="en-US" b="1" dirty="0" err="1"/>
              <a:t>Datang</a:t>
            </a:r>
            <a:r>
              <a:rPr lang="en-US" b="1" dirty="0"/>
              <a:t> di</a:t>
            </a:r>
            <a:endParaRPr b="1" dirty="0"/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TI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91912" y="1253063"/>
            <a:ext cx="8696056" cy="3608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200" dirty="0" err="1"/>
              <a:t>Tujuan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Etika</a:t>
            </a:r>
            <a:r>
              <a:rPr lang="en-US" altLang="en-US" sz="2200" dirty="0"/>
              <a:t> :</a:t>
            </a:r>
          </a:p>
          <a:p>
            <a:pPr marL="342900" indent="-342900" algn="just">
              <a:spcBef>
                <a:spcPts val="1200"/>
              </a:spcBef>
            </a:pPr>
            <a:r>
              <a:rPr lang="en-US" altLang="en-US" sz="2200" dirty="0" err="1"/>
              <a:t>Sebagai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dasar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pijakan</a:t>
            </a:r>
            <a:r>
              <a:rPr lang="en-US" altLang="en-US" sz="2200" dirty="0"/>
              <a:t>/</a:t>
            </a:r>
            <a:r>
              <a:rPr lang="en-US" altLang="en-US" sz="2200" dirty="0" err="1"/>
              <a:t>patokan</a:t>
            </a:r>
            <a:r>
              <a:rPr lang="en-US" altLang="en-US" sz="2200" dirty="0"/>
              <a:t> yang </a:t>
            </a:r>
            <a:r>
              <a:rPr lang="en-US" altLang="en-US" sz="2200" dirty="0" err="1"/>
              <a:t>harus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ditaati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untuk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melakukan</a:t>
            </a:r>
            <a:r>
              <a:rPr lang="en-US" altLang="en-US" sz="2200" dirty="0"/>
              <a:t> proses </a:t>
            </a:r>
            <a:r>
              <a:rPr lang="en-US" altLang="en-US" sz="2200" dirty="0" err="1"/>
              <a:t>pengembangan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pemapanan</a:t>
            </a:r>
            <a:r>
              <a:rPr lang="en-US" altLang="en-US" sz="2200" dirty="0"/>
              <a:t>, dan </a:t>
            </a:r>
            <a:r>
              <a:rPr lang="en-US" altLang="en-US" sz="2200" dirty="0" err="1"/>
              <a:t>penyusunan</a:t>
            </a:r>
            <a:r>
              <a:rPr lang="en-US" altLang="en-US" sz="2200" dirty="0"/>
              <a:t> instrument.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133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Melanggar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91912" y="1253063"/>
            <a:ext cx="8696056" cy="3608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kaitannya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pergaulan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manusia</a:t>
            </a:r>
            <a:r>
              <a:rPr lang="en-US" altLang="en-US" sz="2000" dirty="0"/>
              <a:t>, </a:t>
            </a:r>
            <a:r>
              <a:rPr lang="en-US" altLang="en-US" sz="2000" dirty="0" err="1"/>
              <a:t>maka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etika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berupa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aturan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dibuat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berdasarkan</a:t>
            </a:r>
            <a:r>
              <a:rPr lang="en-US" altLang="en-US" sz="2000" dirty="0"/>
              <a:t> moral yang </a:t>
            </a:r>
            <a:r>
              <a:rPr lang="en-US" altLang="en-US" sz="2000" dirty="0" err="1"/>
              <a:t>ada</a:t>
            </a:r>
            <a:r>
              <a:rPr lang="en-US" altLang="en-US" sz="2000" dirty="0"/>
              <a:t>.</a:t>
            </a:r>
          </a:p>
          <a:p>
            <a:pPr marL="342900" indent="-342900" algn="just">
              <a:spcBef>
                <a:spcPts val="1200"/>
              </a:spcBef>
            </a:pPr>
            <a:r>
              <a:rPr lang="en-US" altLang="en-US" sz="2000" dirty="0" err="1"/>
              <a:t>Kebutuhan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Individu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/>
              <a:t>Faktor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utama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penyebab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terjadinya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tindakan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etis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karena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tercukupinya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kebutuhan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pribadi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kehidupan</a:t>
            </a:r>
            <a:r>
              <a:rPr lang="en-US" altLang="en-US" sz="2000" dirty="0"/>
              <a:t>.</a:t>
            </a:r>
          </a:p>
          <a:p>
            <a:pPr marL="342900" indent="-342900" algn="just">
              <a:spcBef>
                <a:spcPts val="1200"/>
              </a:spcBef>
            </a:pP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pedoman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punya </a:t>
            </a:r>
            <a:r>
              <a:rPr lang="en-US" altLang="en-US" sz="2000" dirty="0" err="1"/>
              <a:t>penuntun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hidup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sehingga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tahu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bagaimana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melakukan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sesuatu</a:t>
            </a:r>
            <a:r>
              <a:rPr lang="en-US" altLang="en-US" sz="2000" dirty="0"/>
              <a:t>.</a:t>
            </a:r>
          </a:p>
          <a:p>
            <a:pPr marL="342900" indent="-342900" algn="just">
              <a:spcBef>
                <a:spcPts val="1200"/>
              </a:spcBef>
            </a:pPr>
            <a:r>
              <a:rPr lang="en-US" altLang="en-US" sz="2000" dirty="0" err="1"/>
              <a:t>Perilaku</a:t>
            </a:r>
            <a:r>
              <a:rPr lang="en-US" altLang="en-US" sz="2000" dirty="0"/>
              <a:t> dan </a:t>
            </a:r>
            <a:r>
              <a:rPr lang="en-US" altLang="en-US" sz="2000" dirty="0" err="1"/>
              <a:t>kebiasaan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Individu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/>
              <a:t>Perilaku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kebiasaan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individu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tanpa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memperhatikan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faktor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lingkungan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dimana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individu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tersebut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berada</a:t>
            </a:r>
            <a:r>
              <a:rPr lang="en-US" altLang="en-US" sz="2000" dirty="0"/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2000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27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Prinsip</a:t>
            </a:r>
            <a:r>
              <a:rPr lang="en-US" dirty="0"/>
              <a:t> Dasar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Profesi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91912" y="1471483"/>
            <a:ext cx="8696056" cy="33897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7663" indent="-347663">
              <a:spcBef>
                <a:spcPts val="1200"/>
              </a:spcBef>
              <a:buFont typeface="+mj-lt"/>
              <a:buAutoNum type="arabicPeriod"/>
            </a:pPr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Standar</a:t>
            </a:r>
            <a:r>
              <a:rPr lang="en-US" altLang="en-US" dirty="0"/>
              <a:t> </a:t>
            </a:r>
            <a:r>
              <a:rPr lang="en-US" altLang="en-US" dirty="0" err="1"/>
              <a:t>Teknis</a:t>
            </a:r>
            <a:r>
              <a:rPr lang="en-US" altLang="en-US" dirty="0"/>
              <a:t>, </a:t>
            </a:r>
            <a:r>
              <a:rPr lang="en-US" altLang="en-US" dirty="0" err="1"/>
              <a:t>profesi</a:t>
            </a:r>
            <a:r>
              <a:rPr lang="en-US" altLang="en-US" dirty="0"/>
              <a:t> </a:t>
            </a:r>
            <a:r>
              <a:rPr lang="en-US" altLang="en-US" dirty="0" err="1"/>
              <a:t>dilakukan</a:t>
            </a:r>
            <a:r>
              <a:rPr lang="en-US" altLang="en-US" dirty="0"/>
              <a:t> </a:t>
            </a:r>
            <a:r>
              <a:rPr lang="en-US" altLang="en-US" dirty="0" err="1"/>
              <a:t>sesuai</a:t>
            </a:r>
            <a:r>
              <a:rPr lang="en-US" altLang="en-US" dirty="0"/>
              <a:t> </a:t>
            </a:r>
            <a:r>
              <a:rPr lang="en-US" altLang="en-US" dirty="0" err="1"/>
              <a:t>keahlian</a:t>
            </a:r>
            <a:endParaRPr lang="en-US" altLang="en-US" dirty="0"/>
          </a:p>
          <a:p>
            <a:pPr marL="347663" indent="-347663">
              <a:spcBef>
                <a:spcPts val="1200"/>
              </a:spcBef>
              <a:buFont typeface="+mj-lt"/>
              <a:buAutoNum type="arabicPeriod"/>
            </a:pPr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Kompetensi</a:t>
            </a:r>
            <a:r>
              <a:rPr lang="en-US" altLang="en-US" dirty="0"/>
              <a:t>, </a:t>
            </a:r>
            <a:r>
              <a:rPr lang="en-US" altLang="en-US" dirty="0" err="1"/>
              <a:t>melaksanakan</a:t>
            </a:r>
            <a:r>
              <a:rPr lang="en-US" altLang="en-US" dirty="0"/>
              <a:t> </a:t>
            </a:r>
            <a:r>
              <a:rPr lang="en-US" altLang="en-US" dirty="0" err="1"/>
              <a:t>pekerjaan</a:t>
            </a:r>
            <a:r>
              <a:rPr lang="en-US" altLang="en-US" dirty="0"/>
              <a:t> </a:t>
            </a:r>
            <a:r>
              <a:rPr lang="en-US" altLang="en-US" dirty="0" err="1"/>
              <a:t>sesuai</a:t>
            </a:r>
            <a:r>
              <a:rPr lang="en-US" altLang="en-US" dirty="0"/>
              <a:t> </a:t>
            </a:r>
            <a:r>
              <a:rPr lang="en-US" altLang="en-US" dirty="0" err="1"/>
              <a:t>jasa</a:t>
            </a:r>
            <a:r>
              <a:rPr lang="en-US" altLang="en-US" dirty="0"/>
              <a:t> </a:t>
            </a:r>
            <a:r>
              <a:rPr lang="en-US" altLang="en-US" dirty="0" err="1"/>
              <a:t>profesionalnya</a:t>
            </a:r>
            <a:r>
              <a:rPr lang="en-US" altLang="en-US" dirty="0"/>
              <a:t>, </a:t>
            </a:r>
            <a:r>
              <a:rPr lang="en-US" altLang="en-US" dirty="0" err="1"/>
              <a:t>kompetensi</a:t>
            </a:r>
            <a:r>
              <a:rPr lang="en-US" altLang="en-US" dirty="0"/>
              <a:t> dan </a:t>
            </a:r>
            <a:r>
              <a:rPr lang="en-US" altLang="en-US" dirty="0" err="1"/>
              <a:t>ketekunan</a:t>
            </a:r>
            <a:endParaRPr lang="en-US" altLang="en-US" dirty="0"/>
          </a:p>
          <a:p>
            <a:pPr marL="347663" indent="-347663">
              <a:spcBef>
                <a:spcPts val="1200"/>
              </a:spcBef>
              <a:buFont typeface="+mj-lt"/>
              <a:buAutoNum type="arabicPeriod"/>
            </a:pPr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Tanggungjawab</a:t>
            </a:r>
            <a:r>
              <a:rPr lang="en-US" altLang="en-US" dirty="0"/>
              <a:t>, </a:t>
            </a:r>
            <a:r>
              <a:rPr lang="en-US" altLang="en-US" dirty="0" err="1"/>
              <a:t>profesi</a:t>
            </a:r>
            <a:r>
              <a:rPr lang="en-US" altLang="en-US" dirty="0"/>
              <a:t> </a:t>
            </a:r>
            <a:r>
              <a:rPr lang="en-US" altLang="en-US" dirty="0" err="1"/>
              <a:t>melaksanakan</a:t>
            </a:r>
            <a:r>
              <a:rPr lang="en-US" altLang="en-US" dirty="0"/>
              <a:t> </a:t>
            </a:r>
            <a:r>
              <a:rPr lang="en-US" altLang="en-US" dirty="0" err="1"/>
              <a:t>tanggung</a:t>
            </a:r>
            <a:r>
              <a:rPr lang="en-US" altLang="en-US" dirty="0"/>
              <a:t> </a:t>
            </a:r>
            <a:r>
              <a:rPr lang="en-US" altLang="en-US" dirty="0" err="1"/>
              <a:t>jawabnya</a:t>
            </a:r>
            <a:r>
              <a:rPr lang="en-US" altLang="en-US" dirty="0"/>
              <a:t> </a:t>
            </a:r>
            <a:r>
              <a:rPr lang="en-US" altLang="en-US" dirty="0" err="1"/>
              <a:t>sebagai</a:t>
            </a:r>
            <a:r>
              <a:rPr lang="en-US" altLang="en-US" dirty="0"/>
              <a:t> professional</a:t>
            </a:r>
          </a:p>
          <a:p>
            <a:pPr marL="347663" indent="-347663">
              <a:spcBef>
                <a:spcPts val="1200"/>
              </a:spcBef>
              <a:buFont typeface="+mj-lt"/>
              <a:buAutoNum type="arabicPeriod"/>
            </a:pPr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Kepentingan</a:t>
            </a:r>
            <a:r>
              <a:rPr lang="en-US" altLang="en-US" dirty="0"/>
              <a:t> </a:t>
            </a:r>
            <a:r>
              <a:rPr lang="en-US" altLang="en-US" dirty="0" err="1"/>
              <a:t>Publik</a:t>
            </a:r>
            <a:r>
              <a:rPr lang="en-US" altLang="en-US" dirty="0"/>
              <a:t>, </a:t>
            </a:r>
            <a:r>
              <a:rPr lang="en-US" altLang="en-US" dirty="0" err="1"/>
              <a:t>menghormati</a:t>
            </a:r>
            <a:r>
              <a:rPr lang="en-US" altLang="en-US" dirty="0"/>
              <a:t> </a:t>
            </a:r>
            <a:r>
              <a:rPr lang="en-US" altLang="en-US" dirty="0" err="1"/>
              <a:t>kepentingan</a:t>
            </a:r>
            <a:r>
              <a:rPr lang="en-US" altLang="en-US" dirty="0"/>
              <a:t> public</a:t>
            </a:r>
          </a:p>
          <a:p>
            <a:pPr marL="347663" indent="-347663">
              <a:spcBef>
                <a:spcPts val="1200"/>
              </a:spcBef>
              <a:buNone/>
            </a:pPr>
            <a:endParaRPr lang="en-US" altLang="en-US" dirty="0"/>
          </a:p>
          <a:p>
            <a:pPr marL="347663" indent="-347663">
              <a:spcBef>
                <a:spcPts val="1200"/>
              </a:spcBef>
              <a:buNone/>
            </a:pPr>
            <a:endParaRPr lang="en-US" alt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268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Prinsip</a:t>
            </a:r>
            <a:r>
              <a:rPr lang="en-US" dirty="0"/>
              <a:t> Dasar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Profesi</a:t>
            </a:r>
            <a:r>
              <a:rPr lang="en-US" dirty="0"/>
              <a:t> (Cont.)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91912" y="1313343"/>
            <a:ext cx="8696056" cy="3547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spcBef>
                <a:spcPts val="1200"/>
              </a:spcBef>
              <a:buFont typeface="+mj-lt"/>
              <a:buAutoNum type="arabicPeriod" startAt="5"/>
            </a:pPr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Integritas</a:t>
            </a:r>
            <a:r>
              <a:rPr lang="en-US" altLang="en-US" dirty="0"/>
              <a:t>, </a:t>
            </a:r>
            <a:r>
              <a:rPr lang="en-US" altLang="en-US" dirty="0" err="1"/>
              <a:t>menjunjung</a:t>
            </a:r>
            <a:r>
              <a:rPr lang="en-US" altLang="en-US" dirty="0"/>
              <a:t> </a:t>
            </a:r>
            <a:r>
              <a:rPr lang="en-US" altLang="en-US" dirty="0" err="1"/>
              <a:t>tinggi</a:t>
            </a:r>
            <a:r>
              <a:rPr lang="en-US" altLang="en-US" dirty="0"/>
              <a:t> </a:t>
            </a:r>
            <a:r>
              <a:rPr lang="en-US" altLang="en-US" dirty="0" err="1"/>
              <a:t>nilai</a:t>
            </a:r>
            <a:r>
              <a:rPr lang="en-US" altLang="en-US" dirty="0"/>
              <a:t> </a:t>
            </a:r>
            <a:r>
              <a:rPr lang="en-US" altLang="en-US" dirty="0" err="1"/>
              <a:t>tanggung</a:t>
            </a:r>
            <a:r>
              <a:rPr lang="en-US" altLang="en-US" dirty="0"/>
              <a:t> </a:t>
            </a:r>
            <a:r>
              <a:rPr lang="en-US" altLang="en-US" dirty="0" err="1"/>
              <a:t>jawab</a:t>
            </a:r>
            <a:r>
              <a:rPr lang="en-US" altLang="en-US" dirty="0"/>
              <a:t> professional</a:t>
            </a:r>
          </a:p>
          <a:p>
            <a:pPr marL="347663" indent="-347663">
              <a:spcBef>
                <a:spcPts val="1200"/>
              </a:spcBef>
              <a:buFont typeface="+mj-lt"/>
              <a:buAutoNum type="arabicPeriod" startAt="5"/>
            </a:pPr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Objektivitas</a:t>
            </a:r>
            <a:r>
              <a:rPr lang="en-US" altLang="en-US" dirty="0"/>
              <a:t>, </a:t>
            </a:r>
            <a:r>
              <a:rPr lang="en-US" altLang="en-US" dirty="0" err="1"/>
              <a:t>menjaga</a:t>
            </a:r>
            <a:r>
              <a:rPr lang="en-US" altLang="en-US" dirty="0"/>
              <a:t> </a:t>
            </a:r>
            <a:r>
              <a:rPr lang="en-US" altLang="en-US" dirty="0" err="1"/>
              <a:t>objektivitas</a:t>
            </a:r>
            <a:r>
              <a:rPr lang="en-US" altLang="en-US" dirty="0"/>
              <a:t> </a:t>
            </a:r>
            <a:r>
              <a:rPr lang="en-US" altLang="en-US" dirty="0" err="1"/>
              <a:t>dalam</a:t>
            </a:r>
            <a:r>
              <a:rPr lang="en-US" altLang="en-US" dirty="0"/>
              <a:t> </a:t>
            </a:r>
            <a:r>
              <a:rPr lang="en-US" altLang="en-US" dirty="0" err="1"/>
              <a:t>pemenuhan</a:t>
            </a:r>
            <a:r>
              <a:rPr lang="en-US" altLang="en-US" dirty="0"/>
              <a:t> </a:t>
            </a:r>
            <a:r>
              <a:rPr lang="en-US" altLang="en-US" dirty="0" err="1"/>
              <a:t>kewajiban</a:t>
            </a:r>
            <a:endParaRPr lang="en-US" altLang="en-US" dirty="0"/>
          </a:p>
          <a:p>
            <a:pPr marL="347663" indent="-347663">
              <a:spcBef>
                <a:spcPts val="1200"/>
              </a:spcBef>
              <a:buFont typeface="+mj-lt"/>
              <a:buAutoNum type="arabicPeriod" startAt="5"/>
            </a:pPr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Kerahasiaan</a:t>
            </a:r>
            <a:r>
              <a:rPr lang="en-US" altLang="en-US" dirty="0"/>
              <a:t>, </a:t>
            </a:r>
            <a:r>
              <a:rPr lang="en-US" altLang="en-US" dirty="0" err="1"/>
              <a:t>menghormati</a:t>
            </a:r>
            <a:r>
              <a:rPr lang="en-US" altLang="en-US" dirty="0"/>
              <a:t> </a:t>
            </a:r>
            <a:r>
              <a:rPr lang="en-US" altLang="en-US" dirty="0" err="1"/>
              <a:t>kerahasiaan</a:t>
            </a:r>
            <a:r>
              <a:rPr lang="en-US" altLang="en-US" dirty="0"/>
              <a:t> </a:t>
            </a:r>
            <a:r>
              <a:rPr lang="en-US" altLang="en-US" dirty="0" err="1"/>
              <a:t>informasi</a:t>
            </a:r>
            <a:endParaRPr lang="en-US" altLang="en-US" dirty="0"/>
          </a:p>
          <a:p>
            <a:pPr marL="347663" indent="-347663">
              <a:spcBef>
                <a:spcPts val="1200"/>
              </a:spcBef>
              <a:buFont typeface="+mj-lt"/>
              <a:buAutoNum type="arabicPeriod" startAt="5"/>
            </a:pPr>
            <a:r>
              <a:rPr lang="en-US" altLang="en-US" dirty="0" err="1"/>
              <a:t>Prinsip</a:t>
            </a:r>
            <a:r>
              <a:rPr lang="en-US" altLang="en-US" dirty="0"/>
              <a:t> </a:t>
            </a:r>
            <a:r>
              <a:rPr lang="en-US" altLang="en-US" dirty="0" err="1"/>
              <a:t>Prilaku</a:t>
            </a:r>
            <a:r>
              <a:rPr lang="en-US" altLang="en-US" dirty="0"/>
              <a:t> </a:t>
            </a:r>
            <a:r>
              <a:rPr lang="en-US" altLang="en-US" dirty="0" err="1"/>
              <a:t>Profesional</a:t>
            </a:r>
            <a:r>
              <a:rPr lang="en-US" altLang="en-US" dirty="0"/>
              <a:t>, </a:t>
            </a:r>
            <a:r>
              <a:rPr lang="en-US" altLang="en-US" dirty="0" err="1"/>
              <a:t>berprilaku</a:t>
            </a:r>
            <a:r>
              <a:rPr lang="en-US" altLang="en-US" dirty="0"/>
              <a:t> </a:t>
            </a:r>
            <a:r>
              <a:rPr lang="en-US" altLang="en-US" dirty="0" err="1"/>
              <a:t>konsisten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dirty="0" err="1"/>
              <a:t>reputasi</a:t>
            </a:r>
            <a:r>
              <a:rPr lang="en-US" altLang="en-US" dirty="0"/>
              <a:t> </a:t>
            </a:r>
            <a:r>
              <a:rPr lang="en-US" altLang="en-US" dirty="0" err="1"/>
              <a:t>profesi</a:t>
            </a:r>
            <a:endParaRPr lang="en-US" altLang="en-US" dirty="0"/>
          </a:p>
          <a:p>
            <a:pPr marL="0" indent="0">
              <a:spcBef>
                <a:spcPts val="1200"/>
              </a:spcBef>
              <a:buNone/>
            </a:pPr>
            <a:endParaRPr lang="en-US" altLang="en-US" dirty="0"/>
          </a:p>
          <a:p>
            <a:pPr marL="0" indent="0">
              <a:spcBef>
                <a:spcPts val="1200"/>
              </a:spcBef>
              <a:buNone/>
            </a:pPr>
            <a:endParaRPr lang="en-US" alt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60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Etik</a:t>
            </a:r>
            <a:r>
              <a:rPr lang="en-US" dirty="0"/>
              <a:t> </a:t>
            </a:r>
            <a:r>
              <a:rPr lang="en-US" dirty="0" err="1"/>
              <a:t>Profesi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91912" y="1557728"/>
            <a:ext cx="8696056" cy="330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spcBef>
                <a:spcPts val="1200"/>
              </a:spcBef>
            </a:pPr>
            <a:r>
              <a:rPr lang="en-US" altLang="en-US" sz="2000" dirty="0" err="1"/>
              <a:t>Memberikan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pedoman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bagi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setiap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anggota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profesi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tentang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prinsip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profesionalitas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digariskan</a:t>
            </a:r>
            <a:r>
              <a:rPr lang="en-US" altLang="en-US" sz="2000" dirty="0"/>
              <a:t>.</a:t>
            </a:r>
          </a:p>
          <a:p>
            <a:pPr marL="342900" indent="-342900" algn="just">
              <a:spcBef>
                <a:spcPts val="1200"/>
              </a:spcBef>
            </a:pPr>
            <a:r>
              <a:rPr lang="en-US" altLang="en-US" sz="2000" dirty="0" err="1"/>
              <a:t>Sebagai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sarana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kontrol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sosial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bagi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masyarakat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profesi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bersangkutan</a:t>
            </a:r>
            <a:endParaRPr lang="en-US" altLang="en-US" sz="2000" dirty="0"/>
          </a:p>
          <a:p>
            <a:pPr marL="342900" indent="-342900" algn="just">
              <a:spcBef>
                <a:spcPts val="1200"/>
              </a:spcBef>
            </a:pPr>
            <a:r>
              <a:rPr lang="en-US" altLang="en-US" sz="2000" dirty="0" err="1"/>
              <a:t>Mencegah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campur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pihak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diluar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organisasi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profesi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tentang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hubungan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etika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keanggotaan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profesi</a:t>
            </a:r>
            <a:r>
              <a:rPr lang="en-US" altLang="en-US" sz="2000" dirty="0"/>
              <a:t>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017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E819-468A-4303-AEB7-4CD3DCC7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Etika</a:t>
            </a:r>
            <a:r>
              <a:rPr lang="en-US" dirty="0"/>
              <a:t> Era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78FB7-C590-4424-9D98-7F6187A6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406" y="1309062"/>
            <a:ext cx="6132600" cy="3145500"/>
          </a:xfrm>
        </p:spPr>
        <p:txBody>
          <a:bodyPr/>
          <a:lstStyle/>
          <a:p>
            <a:r>
              <a:rPr lang="en-US" dirty="0"/>
              <a:t>Privacy (</a:t>
            </a:r>
            <a:r>
              <a:rPr lang="en-US" dirty="0" err="1"/>
              <a:t>kerahasiaan</a:t>
            </a:r>
            <a:r>
              <a:rPr lang="en-US" dirty="0"/>
              <a:t>)</a:t>
            </a:r>
          </a:p>
          <a:p>
            <a:r>
              <a:rPr lang="en-US" dirty="0"/>
              <a:t>Accuracy (</a:t>
            </a:r>
            <a:r>
              <a:rPr lang="en-US" dirty="0" err="1"/>
              <a:t>kebenaran</a:t>
            </a:r>
            <a:r>
              <a:rPr lang="en-US" dirty="0"/>
              <a:t>)</a:t>
            </a:r>
          </a:p>
          <a:p>
            <a:r>
              <a:rPr lang="en-US" dirty="0"/>
              <a:t>Property (</a:t>
            </a:r>
            <a:r>
              <a:rPr lang="en-US" dirty="0" err="1"/>
              <a:t>kepemilikan</a:t>
            </a:r>
            <a:r>
              <a:rPr lang="en-US" dirty="0"/>
              <a:t>)</a:t>
            </a:r>
          </a:p>
          <a:p>
            <a:r>
              <a:rPr lang="en-US" dirty="0"/>
              <a:t>Accessibility (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12E-4A91-43FB-B22E-2DFA0837D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9CCA046B-C95C-4F85-8320-4FC4930136CC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2C39C6A9-2A65-4ED3-B62A-76CDC9E73D4D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26188E63-6F94-4EC4-BB43-57AE16EBD67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86D0BA97-E851-4ECD-8947-66DC11691000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A5299F94-BE89-42D7-BB06-A001DEDF7E2F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0668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E819-468A-4303-AEB7-4CD3DCC7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Isu</a:t>
            </a:r>
            <a:r>
              <a:rPr lang="en-US" dirty="0"/>
              <a:t> : Privacy (</a:t>
            </a:r>
            <a:r>
              <a:rPr lang="en-US" dirty="0" err="1"/>
              <a:t>kerahasiaan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78FB7-C590-4424-9D98-7F6187A6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309062"/>
            <a:ext cx="8947238" cy="3643038"/>
          </a:xfrm>
        </p:spPr>
        <p:txBody>
          <a:bodyPr/>
          <a:lstStyle/>
          <a:p>
            <a:pPr algn="just"/>
            <a:r>
              <a:rPr lang="en-US" dirty="0" err="1"/>
              <a:t>Rahasia</a:t>
            </a:r>
            <a:r>
              <a:rPr lang="en-US" dirty="0"/>
              <a:t> </a:t>
            </a:r>
            <a:r>
              <a:rPr lang="en-US" dirty="0" err="1"/>
              <a:t>pribadi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disalahgunakan</a:t>
            </a:r>
            <a:r>
              <a:rPr lang="en-US" dirty="0"/>
              <a:t> orang lain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memonitor</a:t>
            </a:r>
            <a:r>
              <a:rPr lang="en-US" dirty="0"/>
              <a:t> e-mail, 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orang lain, </a:t>
            </a:r>
            <a:r>
              <a:rPr lang="en-US" dirty="0" err="1"/>
              <a:t>memonitor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(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tersembunyi</a:t>
            </a:r>
            <a:r>
              <a:rPr lang="en-US" dirty="0"/>
              <a:t>). </a:t>
            </a:r>
          </a:p>
          <a:p>
            <a:pPr algn="just"/>
            <a:r>
              <a:rPr lang="en-US" dirty="0" err="1"/>
              <a:t>Pengumpulan</a:t>
            </a:r>
            <a:r>
              <a:rPr lang="en-US" dirty="0"/>
              <a:t>, </a:t>
            </a:r>
            <a:r>
              <a:rPr lang="en-US" dirty="0" err="1"/>
              <a:t>penyimpanan</a:t>
            </a:r>
            <a:r>
              <a:rPr lang="en-US" dirty="0"/>
              <a:t>, dan </a:t>
            </a:r>
            <a:r>
              <a:rPr lang="en-US" dirty="0" err="1"/>
              <a:t>penyebaran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/</a:t>
            </a:r>
            <a:r>
              <a:rPr lang="en-US" dirty="0" err="1"/>
              <a:t>pelanggan</a:t>
            </a:r>
            <a:r>
              <a:rPr lang="en-US" dirty="0"/>
              <a:t> dan </a:t>
            </a:r>
            <a:r>
              <a:rPr lang="en-US" dirty="0" err="1"/>
              <a:t>menjualnya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lain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komersial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Privasi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kapan</a:t>
            </a:r>
            <a:r>
              <a:rPr lang="en-US" dirty="0"/>
              <a:t>, dan </a:t>
            </a:r>
            <a:r>
              <a:rPr lang="en-US" dirty="0" err="1"/>
              <a:t>sejauh</a:t>
            </a:r>
            <a:r>
              <a:rPr lang="en-US" dirty="0"/>
              <a:t> mana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dikomunikasikan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lain.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12E-4A91-43FB-B22E-2DFA0837D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9CCA046B-C95C-4F85-8320-4FC4930136CC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2C39C6A9-2A65-4ED3-B62A-76CDC9E73D4D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26188E63-6F94-4EC4-BB43-57AE16EBD67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86D0BA97-E851-4ECD-8947-66DC11691000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A5299F94-BE89-42D7-BB06-A001DEDF7E2F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1514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AF862-7397-42D3-837F-4BB944E4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6611"/>
            <a:ext cx="2231136" cy="2089155"/>
          </a:xfrm>
          <a:prstGeom prst="rect">
            <a:avLst/>
          </a:prstGeom>
        </p:spPr>
      </p:pic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365760" y="939516"/>
            <a:ext cx="8540496" cy="4203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Misal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saya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adalah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seorang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Database Administrator.</a:t>
            </a:r>
          </a:p>
          <a:p>
            <a:pPr algn="just" eaLnBrk="1" hangingPunct="1"/>
            <a:endParaRPr lang="en-US" sz="28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Anda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menemukan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variasi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gaji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karyawan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berbeda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menurut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Anda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tidak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sesuai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dengan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pekerjaan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prestasi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Teman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Anda salah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satu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mungkin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dirugikan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. </a:t>
            </a:r>
          </a:p>
          <a:p>
            <a:pPr algn="ctr" eaLnBrk="1" hangingPunct="1"/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Bolehkah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Anda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memberitahu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teman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Anda?</a:t>
            </a:r>
            <a:endParaRPr lang="en-US" sz="28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772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219456" y="628620"/>
            <a:ext cx="3822192" cy="2516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Konservatif</a:t>
            </a:r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eaLnBrk="1" hangingPunct="1"/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Keputusan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tentang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gaji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bukan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tanggung-jawab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Anda. Anda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tercaya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sebagai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DBA,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jangan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lukai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kepercayaan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bos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Anda.</a:t>
            </a:r>
          </a:p>
        </p:txBody>
      </p:sp>
      <p:sp>
        <p:nvSpPr>
          <p:cNvPr id="6" name="Google Shape;267;p18">
            <a:extLst>
              <a:ext uri="{FF2B5EF4-FFF2-40B4-BE49-F238E27FC236}">
                <a16:creationId xmlns:a16="http://schemas.microsoft.com/office/drawing/2014/main" id="{DF61EC56-0015-4E1E-979B-248FD5AB2BC9}"/>
              </a:ext>
            </a:extLst>
          </p:cNvPr>
          <p:cNvSpPr txBox="1">
            <a:spLocks/>
          </p:cNvSpPr>
          <p:nvPr/>
        </p:nvSpPr>
        <p:spPr>
          <a:xfrm>
            <a:off x="4261104" y="628620"/>
            <a:ext cx="4663440" cy="2516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Liberal:</a:t>
            </a:r>
          </a:p>
          <a:p>
            <a:pPr algn="just" eaLnBrk="1" hangingPunct="1"/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Teman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adalah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teman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Mereka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berhak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tahu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bahwa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mereka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dirugikan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Tetapi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beritahu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teman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Anda,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bahwa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jangan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telan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pil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itu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sehingga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Anda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dapat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memberitahu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mereka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informasi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di masa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depan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algn="just" eaLnBrk="1" hangingPunct="1"/>
            <a:endParaRPr lang="en-US" sz="2400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7" name="Google Shape;267;p18">
            <a:extLst>
              <a:ext uri="{FF2B5EF4-FFF2-40B4-BE49-F238E27FC236}">
                <a16:creationId xmlns:a16="http://schemas.microsoft.com/office/drawing/2014/main" id="{7089D9B9-5A2A-4740-8BD5-718C91DE1519}"/>
              </a:ext>
            </a:extLst>
          </p:cNvPr>
          <p:cNvSpPr txBox="1">
            <a:spLocks/>
          </p:cNvSpPr>
          <p:nvPr/>
        </p:nvSpPr>
        <p:spPr>
          <a:xfrm>
            <a:off x="237744" y="3128406"/>
            <a:ext cx="7607808" cy="2516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Kesimpulan:</a:t>
            </a:r>
          </a:p>
          <a:p>
            <a:pPr algn="just" eaLnBrk="1" hangingPunct="1"/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DBA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memiliki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akses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yang detail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terhadap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kredit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card,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gaji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dll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beberapa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kasus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tidak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ada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peraturan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khusus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dari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perusahaan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ini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semua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tergantung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kepada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profesional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Anda.</a:t>
            </a:r>
          </a:p>
          <a:p>
            <a:pPr algn="just" eaLnBrk="1" hangingPunct="1"/>
            <a:endParaRPr lang="en-US" sz="2400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323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E819-468A-4303-AEB7-4CD3DCC7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Isu</a:t>
            </a:r>
            <a:r>
              <a:rPr lang="en-US" dirty="0"/>
              <a:t> : Accuracy (</a:t>
            </a:r>
            <a:r>
              <a:rPr lang="en-US" dirty="0" err="1"/>
              <a:t>kebenaran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78FB7-C590-4424-9D98-7F6187A6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309062"/>
            <a:ext cx="8947238" cy="3643038"/>
          </a:xfrm>
        </p:spPr>
        <p:txBody>
          <a:bodyPr anchor="t"/>
          <a:lstStyle/>
          <a:p>
            <a:pPr algn="just"/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autentikasi</a:t>
            </a:r>
            <a:r>
              <a:rPr lang="en-US" dirty="0"/>
              <a:t>, </a:t>
            </a:r>
            <a:r>
              <a:rPr lang="en-US" dirty="0" err="1"/>
              <a:t>ketepatan</a:t>
            </a:r>
            <a:r>
              <a:rPr lang="en-US" dirty="0"/>
              <a:t>, dan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disampaikan</a:t>
            </a:r>
            <a:r>
              <a:rPr lang="en-US" dirty="0"/>
              <a:t>? </a:t>
            </a:r>
          </a:p>
          <a:p>
            <a:pPr algn="just"/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penyampaian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kompensasi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yang </a:t>
            </a:r>
            <a:r>
              <a:rPr lang="en-US" dirty="0" err="1"/>
              <a:t>dirugikan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12E-4A91-43FB-B22E-2DFA0837D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9CCA046B-C95C-4F85-8320-4FC4930136CC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2C39C6A9-2A65-4ED3-B62A-76CDC9E73D4D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26188E63-6F94-4EC4-BB43-57AE16EBD67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86D0BA97-E851-4ECD-8947-66DC11691000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A5299F94-BE89-42D7-BB06-A001DEDF7E2F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887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717582" y="1999855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Apa</a:t>
            </a:r>
            <a:r>
              <a:rPr lang="en-US" alt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yang Anda </a:t>
            </a:r>
            <a:r>
              <a:rPr lang="en-US" alt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ketahui</a:t>
            </a:r>
            <a:r>
              <a:rPr lang="en-US" alt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tentang</a:t>
            </a:r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7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GOOGLE ?</a:t>
            </a:r>
          </a:p>
        </p:txBody>
      </p:sp>
    </p:spTree>
    <p:extLst>
      <p:ext uri="{BB962C8B-B14F-4D97-AF65-F5344CB8AC3E}">
        <p14:creationId xmlns:p14="http://schemas.microsoft.com/office/powerpoint/2010/main" val="3279465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E819-468A-4303-AEB7-4CD3DCC7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Isu</a:t>
            </a:r>
            <a:r>
              <a:rPr lang="en-US" dirty="0"/>
              <a:t> : Accuracy (</a:t>
            </a:r>
            <a:r>
              <a:rPr lang="en-US" dirty="0" err="1"/>
              <a:t>kebenaran</a:t>
            </a:r>
            <a:r>
              <a:rPr lang="en-US" dirty="0"/>
              <a:t>)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78FB7-C590-4424-9D98-7F6187A6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309062"/>
            <a:ext cx="8947238" cy="3643038"/>
          </a:xfrm>
        </p:spPr>
        <p:txBody>
          <a:bodyPr anchor="t"/>
          <a:lstStyle/>
          <a:p>
            <a:pPr algn="just"/>
            <a:r>
              <a:rPr lang="en-US" dirty="0"/>
              <a:t>Mis-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berakibat</a:t>
            </a:r>
            <a:r>
              <a:rPr lang="en-US" dirty="0"/>
              <a:t> fatal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Khususnya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 </a:t>
            </a:r>
            <a:r>
              <a:rPr lang="en-US" dirty="0" err="1"/>
              <a:t>pihak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diuntungkan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power dan </a:t>
            </a:r>
            <a:r>
              <a:rPr lang="en-US" dirty="0" err="1"/>
              <a:t>otoritas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12E-4A91-43FB-B22E-2DFA0837D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9CCA046B-C95C-4F85-8320-4FC4930136CC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2C39C6A9-2A65-4ED3-B62A-76CDC9E73D4D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26188E63-6F94-4EC4-BB43-57AE16EBD67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86D0BA97-E851-4ECD-8947-66DC11691000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A5299F94-BE89-42D7-BB06-A001DEDF7E2F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5680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AF862-7397-42D3-837F-4BB944E4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6611"/>
            <a:ext cx="2231136" cy="2089155"/>
          </a:xfrm>
          <a:prstGeom prst="rect">
            <a:avLst/>
          </a:prstGeom>
        </p:spPr>
      </p:pic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365760" y="939516"/>
            <a:ext cx="8540496" cy="4203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Misal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saya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adalah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seorang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Data Entry/</a:t>
            </a:r>
            <a:r>
              <a:rPr lang="en-US" sz="28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Sekretaris</a:t>
            </a:r>
            <a:r>
              <a:rPr lang="en-US" sz="2800" b="1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algn="just" eaLnBrk="1" hangingPunct="1"/>
            <a:endParaRPr lang="en-US" sz="28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Anda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mendapat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tugas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memasukkan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 data dan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menggambar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grafik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untuk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laporan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keuangan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Pimpinan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Anda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meminta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untuk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menghapus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tampilan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yang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memiliki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nilai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rendah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karena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akan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menyebabkan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laporan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akan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jelek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secara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keseluruhan</a:t>
            </a:r>
            <a:r>
              <a:rPr lang="en-US" sz="28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?</a:t>
            </a:r>
            <a:endParaRPr lang="en-US" sz="28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71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219456" y="628620"/>
            <a:ext cx="4187952" cy="2516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4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Konservatif</a:t>
            </a:r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eaLnBrk="1" hangingPunct="1"/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Merubah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data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akan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menyebabkan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masalah-masalah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lain yang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berkelanjutan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Tolak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permintaan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bos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Anda dan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jelaskan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bahwa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Anda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tidak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ingin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terlibat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masalah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hukum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eaLnBrk="1" hangingPunct="1"/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</p:txBody>
      </p:sp>
      <p:sp>
        <p:nvSpPr>
          <p:cNvPr id="6" name="Google Shape;267;p18">
            <a:extLst>
              <a:ext uri="{FF2B5EF4-FFF2-40B4-BE49-F238E27FC236}">
                <a16:creationId xmlns:a16="http://schemas.microsoft.com/office/drawing/2014/main" id="{DF61EC56-0015-4E1E-979B-248FD5AB2BC9}"/>
              </a:ext>
            </a:extLst>
          </p:cNvPr>
          <p:cNvSpPr txBox="1">
            <a:spLocks/>
          </p:cNvSpPr>
          <p:nvPr/>
        </p:nvSpPr>
        <p:spPr>
          <a:xfrm>
            <a:off x="4407408" y="628620"/>
            <a:ext cx="4517136" cy="2516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4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Liberal:</a:t>
            </a:r>
          </a:p>
          <a:p>
            <a:pPr algn="just" eaLnBrk="1" hangingPunct="1"/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Itu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adalah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hak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prerogatif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pimpinan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Anda.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Pastikan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saja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bahwa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itu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tidak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membuat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data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menjadi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tidak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akurat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dengan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hanya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membatasi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laporan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Jangan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terjebak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merubah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atau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menghapus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data.</a:t>
            </a:r>
          </a:p>
          <a:p>
            <a:pPr algn="just" eaLnBrk="1" hangingPunct="1"/>
            <a:endParaRPr lang="en-US" sz="24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7" name="Google Shape;267;p18">
            <a:extLst>
              <a:ext uri="{FF2B5EF4-FFF2-40B4-BE49-F238E27FC236}">
                <a16:creationId xmlns:a16="http://schemas.microsoft.com/office/drawing/2014/main" id="{7089D9B9-5A2A-4740-8BD5-718C91DE1519}"/>
              </a:ext>
            </a:extLst>
          </p:cNvPr>
          <p:cNvSpPr txBox="1">
            <a:spLocks/>
          </p:cNvSpPr>
          <p:nvPr/>
        </p:nvSpPr>
        <p:spPr>
          <a:xfrm>
            <a:off x="237744" y="3128406"/>
            <a:ext cx="7607808" cy="2516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hangingPunct="1"/>
            <a:r>
              <a:rPr 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Kesimpulan:</a:t>
            </a:r>
          </a:p>
          <a:p>
            <a:pPr algn="just" eaLnBrk="1" hangingPunct="1"/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Sayangnya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hal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ini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sering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terjadi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Tidak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melaporkan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sesi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data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tertentu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lebih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baik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daripada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merubah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data.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Selalu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ingat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hukum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dan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etika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profesional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Anda. Karena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apa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yang Anda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lakukan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akan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menjadi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bahan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pijakan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suatu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keputusan</a:t>
            </a:r>
            <a:r>
              <a:rPr lang="en-US" sz="22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algn="just" eaLnBrk="1" hangingPunct="1"/>
            <a:endParaRPr lang="en-US" sz="2400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1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E819-468A-4303-AEB7-4CD3DCC7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Isu</a:t>
            </a:r>
            <a:r>
              <a:rPr lang="en-US" dirty="0"/>
              <a:t> : Property (</a:t>
            </a:r>
            <a:r>
              <a:rPr lang="en-US" dirty="0" err="1"/>
              <a:t>kepemilikan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78FB7-C590-4424-9D98-7F6187A6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309062"/>
            <a:ext cx="8947238" cy="3643038"/>
          </a:xfrm>
        </p:spPr>
        <p:txBody>
          <a:bodyPr anchor="t"/>
          <a:lstStyle/>
          <a:p>
            <a:pPr algn="just"/>
            <a:r>
              <a:rPr lang="en-US" dirty="0" err="1"/>
              <a:t>Kepemilikan</a:t>
            </a:r>
            <a:r>
              <a:rPr lang="en-US" dirty="0"/>
              <a:t> dan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(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cipta</a:t>
            </a:r>
            <a:r>
              <a:rPr lang="en-US" dirty="0"/>
              <a:t> </a:t>
            </a:r>
            <a:r>
              <a:rPr lang="en-US" dirty="0" err="1"/>
              <a:t>intelektual</a:t>
            </a:r>
            <a:r>
              <a:rPr lang="en-US" dirty="0"/>
              <a:t>). </a:t>
            </a:r>
          </a:p>
          <a:p>
            <a:pPr algn="just"/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cipta</a:t>
            </a:r>
            <a:r>
              <a:rPr lang="en-US" dirty="0"/>
              <a:t> </a:t>
            </a:r>
            <a:r>
              <a:rPr lang="en-US" dirty="0" err="1"/>
              <a:t>intelektual</a:t>
            </a:r>
            <a:r>
              <a:rPr lang="en-US" dirty="0"/>
              <a:t> yang paling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TI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. </a:t>
            </a:r>
            <a:r>
              <a:rPr lang="en-US" dirty="0" err="1"/>
              <a:t>Penggandaan</a:t>
            </a:r>
            <a:r>
              <a:rPr lang="en-US" dirty="0"/>
              <a:t>/</a:t>
            </a:r>
            <a:r>
              <a:rPr lang="en-US" dirty="0" err="1"/>
              <a:t>pembajakan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pelanggaran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cipta</a:t>
            </a:r>
            <a:r>
              <a:rPr lang="en-US" dirty="0"/>
              <a:t> dan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para vendor, </a:t>
            </a:r>
            <a:r>
              <a:rPr lang="en-US" dirty="0" err="1"/>
              <a:t>termasuk</a:t>
            </a:r>
            <a:r>
              <a:rPr lang="en-US" dirty="0"/>
              <a:t> juga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intelektual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dan film.</a:t>
            </a:r>
          </a:p>
          <a:p>
            <a:pPr algn="just"/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memproduksinya</a:t>
            </a:r>
            <a:r>
              <a:rPr lang="en-US" dirty="0"/>
              <a:t>.</a:t>
            </a:r>
          </a:p>
          <a:p>
            <a:pPr lvl="1" algn="just"/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diproduksi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digital,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direproduksi</a:t>
            </a:r>
            <a:r>
              <a:rPr lang="en-US" dirty="0"/>
              <a:t> dan </a:t>
            </a:r>
            <a:r>
              <a:rPr lang="en-US" dirty="0" err="1"/>
              <a:t>didistribusikan</a:t>
            </a:r>
            <a:r>
              <a:rPr lang="en-US" dirty="0"/>
              <a:t>,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merusak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aslinya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12E-4A91-43FB-B22E-2DFA0837D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9CCA046B-C95C-4F85-8320-4FC4930136CC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2C39C6A9-2A65-4ED3-B62A-76CDC9E73D4D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26188E63-6F94-4EC4-BB43-57AE16EBD67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86D0BA97-E851-4ECD-8947-66DC11691000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A5299F94-BE89-42D7-BB06-A001DEDF7E2F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711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E819-468A-4303-AEB7-4CD3DCC7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Isu</a:t>
            </a:r>
            <a:r>
              <a:rPr lang="en-US" dirty="0"/>
              <a:t> : Accessibility (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78FB7-C590-4424-9D98-7F6187A6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309062"/>
            <a:ext cx="8947238" cy="3643038"/>
          </a:xfrm>
        </p:spPr>
        <p:txBody>
          <a:bodyPr anchor="t"/>
          <a:lstStyle/>
          <a:p>
            <a:pPr algn="just"/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infomasi</a:t>
            </a:r>
            <a:r>
              <a:rPr lang="en-US" dirty="0"/>
              <a:t> yang </a:t>
            </a:r>
            <a:r>
              <a:rPr lang="en-US" dirty="0" err="1"/>
              <a:t>menyangkut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dan </a:t>
            </a:r>
            <a:r>
              <a:rPr lang="en-US" dirty="0" err="1"/>
              <a:t>informasi</a:t>
            </a:r>
            <a:r>
              <a:rPr lang="en-US" dirty="0"/>
              <a:t>.</a:t>
            </a:r>
          </a:p>
          <a:p>
            <a:pPr algn="just"/>
            <a:r>
              <a:rPr lang="nb-NO" dirty="0"/>
              <a:t>Informasi apa yang dapat diperoleh oleh seseorang atau organisasi?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12E-4A91-43FB-B22E-2DFA0837D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9CCA046B-C95C-4F85-8320-4FC4930136CC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2C39C6A9-2A65-4ED3-B62A-76CDC9E73D4D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26188E63-6F94-4EC4-BB43-57AE16EBD67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86D0BA97-E851-4ECD-8947-66DC11691000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A5299F94-BE89-42D7-BB06-A001DEDF7E2F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6967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E819-468A-4303-AEB7-4CD3DCC7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Profesi</a:t>
            </a:r>
            <a:r>
              <a:rPr lang="en-US" dirty="0"/>
              <a:t> 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78FB7-C590-4424-9D98-7F6187A6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309062"/>
            <a:ext cx="8947238" cy="3643038"/>
          </a:xfrm>
        </p:spPr>
        <p:txBody>
          <a:bodyPr anchor="t"/>
          <a:lstStyle/>
          <a:p>
            <a:pPr algn="just"/>
            <a:r>
              <a:rPr lang="en-US" dirty="0"/>
              <a:t>Association of Computing Machinery</a:t>
            </a:r>
          </a:p>
          <a:p>
            <a:pPr marL="76200" indent="0" algn="ctr">
              <a:buNone/>
            </a:pPr>
            <a:r>
              <a:rPr lang="en-US" b="1" i="1" dirty="0">
                <a:solidFill>
                  <a:srgbClr val="FFC000"/>
                </a:solidFill>
                <a:hlinkClick r:id="rId2"/>
              </a:rPr>
              <a:t>“Code of Ethics and Professional Conduct”</a:t>
            </a:r>
            <a:endParaRPr lang="en-US" b="1" i="1" dirty="0">
              <a:solidFill>
                <a:srgbClr val="FFC000"/>
              </a:solidFill>
            </a:endParaRPr>
          </a:p>
          <a:p>
            <a:pPr marL="76200" indent="0" algn="ctr">
              <a:buNone/>
            </a:pPr>
            <a:endParaRPr lang="en-US" dirty="0"/>
          </a:p>
          <a:p>
            <a:pPr algn="just"/>
            <a:r>
              <a:rPr lang="en-US" dirty="0"/>
              <a:t>Computer Ethics Institute</a:t>
            </a:r>
          </a:p>
          <a:p>
            <a:pPr marL="76200" indent="0" algn="ctr">
              <a:buNone/>
            </a:pPr>
            <a:r>
              <a:rPr lang="en-US" b="1" i="1" dirty="0">
                <a:solidFill>
                  <a:srgbClr val="FFC000"/>
                </a:solidFill>
                <a:hlinkClick r:id="rId3"/>
              </a:rPr>
              <a:t>“Ten Commandments of Computer Ethics”</a:t>
            </a:r>
            <a:endParaRPr lang="en-US" b="1" i="1" dirty="0">
              <a:solidFill>
                <a:srgbClr val="FFC000"/>
              </a:solidFill>
            </a:endParaRPr>
          </a:p>
          <a:p>
            <a:pPr marL="76200" indent="0" algn="ctr">
              <a:buNone/>
            </a:pPr>
            <a:endParaRPr lang="en-US" dirty="0"/>
          </a:p>
          <a:p>
            <a:pPr algn="just"/>
            <a:r>
              <a:rPr lang="en-US" dirty="0"/>
              <a:t>Data Processing Management Association</a:t>
            </a:r>
          </a:p>
          <a:p>
            <a:pPr marL="76200" indent="0" algn="ctr">
              <a:buNone/>
            </a:pPr>
            <a:r>
              <a:rPr lang="en-US" b="1" i="1" dirty="0">
                <a:solidFill>
                  <a:srgbClr val="FFC000"/>
                </a:solidFill>
                <a:hlinkClick r:id="rId4"/>
              </a:rPr>
              <a:t>“Code of Ethics and Standards of Conduct”</a:t>
            </a:r>
            <a:endParaRPr lang="en-US" b="1" i="1" dirty="0">
              <a:solidFill>
                <a:srgbClr val="FFC000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412E-4A91-43FB-B22E-2DFA0837D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9CCA046B-C95C-4F85-8320-4FC4930136CC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2C39C6A9-2A65-4ED3-B62A-76CDC9E73D4D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26188E63-6F94-4EC4-BB43-57AE16EBD67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86D0BA97-E851-4ECD-8947-66DC11691000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A5299F94-BE89-42D7-BB06-A001DEDF7E2F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415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>
            <a:off x="552885" y="1385750"/>
            <a:ext cx="8044527" cy="2067200"/>
            <a:chOff x="185742" y="1287960"/>
            <a:chExt cx="8044527" cy="2067200"/>
          </a:xfrm>
        </p:grpSpPr>
        <p:sp>
          <p:nvSpPr>
            <p:cNvPr id="377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82" name="Google Shape;382;p25"/>
          <p:cNvSpPr txBox="1">
            <a:spLocks noGrp="1"/>
          </p:cNvSpPr>
          <p:nvPr>
            <p:ph type="ctrTitle" idx="4294967295"/>
          </p:nvPr>
        </p:nvSpPr>
        <p:spPr>
          <a:xfrm>
            <a:off x="558475" y="1808800"/>
            <a:ext cx="8039100" cy="12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>
                <a:solidFill>
                  <a:srgbClr val="3F5378"/>
                </a:solidFill>
              </a:rPr>
              <a:t>Pertanyaan</a:t>
            </a:r>
            <a:r>
              <a:rPr lang="en-US" sz="7200" dirty="0">
                <a:solidFill>
                  <a:srgbClr val="3F5378"/>
                </a:solidFill>
              </a:rPr>
              <a:t>?</a:t>
            </a:r>
            <a:endParaRPr sz="7200" dirty="0">
              <a:solidFill>
                <a:srgbClr val="3F5378"/>
              </a:solidFill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642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E6C797-B646-48CB-B3F7-1CA27633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54" y="2041556"/>
            <a:ext cx="5328357" cy="25949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91912" y="1313343"/>
            <a:ext cx="8195732" cy="3738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/>
            <a:r>
              <a:rPr lang="en-US" altLang="en-US" sz="2000" dirty="0" err="1"/>
              <a:t>Memproses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lebih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40.000 </a:t>
            </a:r>
            <a:r>
              <a:rPr lang="en-US" altLang="en-US" sz="2000" dirty="0" err="1"/>
              <a:t>pencarian</a:t>
            </a:r>
            <a:r>
              <a:rPr lang="en-US" altLang="en-US" sz="2000" dirty="0"/>
              <a:t> per </a:t>
            </a:r>
            <a:r>
              <a:rPr lang="en-US" altLang="en-US" sz="2000" b="1" dirty="0" err="1"/>
              <a:t>detik</a:t>
            </a:r>
            <a:endParaRPr lang="en-US" altLang="en-US" sz="2000" b="1" dirty="0"/>
          </a:p>
          <a:p>
            <a:pPr marL="342900" indent="-342900" algn="just"/>
            <a:r>
              <a:rPr lang="en-US" altLang="en-US" sz="2000" dirty="0" err="1"/>
              <a:t>Lebih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3.5 </a:t>
            </a:r>
            <a:r>
              <a:rPr lang="en-US" altLang="en-US" sz="2000" dirty="0" err="1"/>
              <a:t>miliar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pencarian</a:t>
            </a:r>
            <a:r>
              <a:rPr lang="en-US" altLang="en-US" sz="2000" dirty="0"/>
              <a:t> per </a:t>
            </a:r>
            <a:r>
              <a:rPr lang="en-US" altLang="en-US" sz="2000" b="1" dirty="0" err="1"/>
              <a:t>hari</a:t>
            </a:r>
            <a:endParaRPr lang="en-US" altLang="en-US" sz="2000" b="1" dirty="0"/>
          </a:p>
          <a:p>
            <a:pPr marL="342900" indent="-342900" algn="just"/>
            <a:r>
              <a:rPr lang="en-US" altLang="en-US" sz="2000" dirty="0"/>
              <a:t>1.2 </a:t>
            </a:r>
            <a:r>
              <a:rPr lang="en-US" altLang="en-US" sz="2000" dirty="0" err="1"/>
              <a:t>triliun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pencarian</a:t>
            </a:r>
            <a:r>
              <a:rPr lang="en-US" altLang="en-US" sz="2000" dirty="0"/>
              <a:t> per </a:t>
            </a:r>
            <a:r>
              <a:rPr lang="en-US" altLang="en-US" sz="2000" b="1" dirty="0" err="1"/>
              <a:t>tahun</a:t>
            </a:r>
            <a:endParaRPr lang="en-US" altLang="en-US" sz="2000" b="1" dirty="0"/>
          </a:p>
          <a:p>
            <a:pPr marL="0" indent="0" algn="just">
              <a:buNone/>
            </a:pPr>
            <a:endParaRPr lang="en-US" altLang="en-US" dirty="0"/>
          </a:p>
          <a:p>
            <a:pPr marL="0" indent="0" algn="just">
              <a:buNone/>
            </a:pPr>
            <a:endParaRPr lang="en-US" altLang="en-US" dirty="0"/>
          </a:p>
          <a:p>
            <a:pPr marL="0" indent="0" algn="just">
              <a:buNone/>
            </a:pPr>
            <a:endParaRPr lang="en-US" altLang="en-US" sz="1800" dirty="0"/>
          </a:p>
          <a:p>
            <a:pPr marL="0" indent="0" algn="just">
              <a:buNone/>
            </a:pPr>
            <a:endParaRPr lang="en-US" altLang="en-US" sz="1800" dirty="0"/>
          </a:p>
          <a:p>
            <a:pPr marL="0" indent="0" algn="just">
              <a:buNone/>
            </a:pPr>
            <a:endParaRPr lang="en-US" altLang="en-US" sz="1800" dirty="0"/>
          </a:p>
          <a:p>
            <a:pPr marL="0" indent="0" algn="just">
              <a:buNone/>
            </a:pPr>
            <a:endParaRPr lang="en-US" altLang="en-US" sz="1800" dirty="0"/>
          </a:p>
          <a:p>
            <a:pPr marL="0" indent="0" algn="just">
              <a:buNone/>
            </a:pPr>
            <a:r>
              <a:rPr lang="en-US" altLang="en-US" sz="1800" dirty="0"/>
              <a:t>https://www.internetlivestats.com/google-search-statistics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41AC51-8E23-4416-9004-EE77259D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79499"/>
            <a:ext cx="5822177" cy="4366633"/>
          </a:xfrm>
          <a:prstGeom prst="rect">
            <a:avLst/>
          </a:prstGeom>
        </p:spPr>
      </p:pic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652864" y="1220922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8.655 Tweets </a:t>
            </a: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24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Dikirim</a:t>
            </a:r>
            <a:r>
              <a:rPr lang="en-US" alt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endParaRPr lang="en-US" altLang="en-US" sz="2400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7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1 </a:t>
            </a:r>
            <a:r>
              <a:rPr lang="en-US" altLang="en-US" sz="7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Detik</a:t>
            </a:r>
            <a:endParaRPr lang="en-US" altLang="en-US" sz="7200" b="1" dirty="0">
              <a:solidFill>
                <a:srgbClr val="FFC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EB228B-AE84-4C0C-929E-72A3C436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5" y="225756"/>
            <a:ext cx="1294992" cy="1052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AFE535-77D9-4F2E-AF7D-2B018DED22F9}"/>
              </a:ext>
            </a:extLst>
          </p:cNvPr>
          <p:cNvSpPr txBox="1"/>
          <p:nvPr/>
        </p:nvSpPr>
        <p:spPr>
          <a:xfrm>
            <a:off x="11288" y="4809121"/>
            <a:ext cx="3914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https://www.internetlivestats.com/one-second</a:t>
            </a:r>
          </a:p>
        </p:txBody>
      </p:sp>
    </p:spTree>
    <p:extLst>
      <p:ext uri="{BB962C8B-B14F-4D97-AF65-F5344CB8AC3E}">
        <p14:creationId xmlns:p14="http://schemas.microsoft.com/office/powerpoint/2010/main" val="338263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652864" y="1220922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940 </a:t>
            </a:r>
            <a:r>
              <a:rPr lang="en-US" altLang="en-US" sz="2800" b="1" dirty="0" err="1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foto</a:t>
            </a:r>
            <a:endParaRPr lang="en-US" altLang="en-US" sz="2800" b="1" dirty="0">
              <a:solidFill>
                <a:srgbClr val="0070C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24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Diunggah</a:t>
            </a:r>
            <a:r>
              <a:rPr lang="en-US" alt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endParaRPr lang="en-US" altLang="en-US" sz="2400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7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1 </a:t>
            </a:r>
            <a:r>
              <a:rPr lang="en-US" altLang="en-US" sz="7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Detik</a:t>
            </a:r>
            <a:endParaRPr lang="en-US" altLang="en-US" sz="7200" b="1" dirty="0">
              <a:solidFill>
                <a:srgbClr val="FFC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04D40-5D2E-4903-ACD7-0D55415C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9" y="3514524"/>
            <a:ext cx="1294992" cy="1310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B8C0A-8154-4AA9-833C-022ABF00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331278" y="608189"/>
            <a:ext cx="1030422" cy="1030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D3794-4B28-4022-B692-FAB1947EB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899" y="709789"/>
            <a:ext cx="612733" cy="612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7FA63C-FBB7-4125-AE8A-E77EFFCF5361}"/>
              </a:ext>
            </a:extLst>
          </p:cNvPr>
          <p:cNvSpPr txBox="1"/>
          <p:nvPr/>
        </p:nvSpPr>
        <p:spPr>
          <a:xfrm>
            <a:off x="11288" y="4809121"/>
            <a:ext cx="3914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https://www.internetlivestats.com/one-second</a:t>
            </a:r>
          </a:p>
        </p:txBody>
      </p:sp>
    </p:spTree>
    <p:extLst>
      <p:ext uri="{BB962C8B-B14F-4D97-AF65-F5344CB8AC3E}">
        <p14:creationId xmlns:p14="http://schemas.microsoft.com/office/powerpoint/2010/main" val="173618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652864" y="1220922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80.522 video</a:t>
            </a: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2400" b="1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dilihat</a:t>
            </a:r>
            <a:r>
              <a:rPr lang="en-US" altLang="en-US" sz="24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endParaRPr lang="en-US" altLang="en-US" sz="2400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7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1 </a:t>
            </a:r>
            <a:r>
              <a:rPr lang="en-US" altLang="en-US" sz="7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Detik</a:t>
            </a:r>
            <a:endParaRPr lang="en-US" altLang="en-US" sz="7200" b="1" dirty="0">
              <a:solidFill>
                <a:srgbClr val="FFC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0C883-4BE2-4DCC-89A6-BCC698B32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15" y="-490490"/>
            <a:ext cx="1866851" cy="186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46D6-3F3B-4FF4-9F41-0E7C3E274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766" y="2551729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8FA7AF-4987-4865-A5EE-4AB52DF46D94}"/>
              </a:ext>
            </a:extLst>
          </p:cNvPr>
          <p:cNvSpPr txBox="1"/>
          <p:nvPr/>
        </p:nvSpPr>
        <p:spPr>
          <a:xfrm>
            <a:off x="11288" y="4809121"/>
            <a:ext cx="3914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https://www.internetlivestats.com/one-second</a:t>
            </a:r>
          </a:p>
        </p:txBody>
      </p:sp>
    </p:spTree>
    <p:extLst>
      <p:ext uri="{BB962C8B-B14F-4D97-AF65-F5344CB8AC3E}">
        <p14:creationId xmlns:p14="http://schemas.microsoft.com/office/powerpoint/2010/main" val="32536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" name="Google Shape;267;p18">
            <a:extLst>
              <a:ext uri="{FF2B5EF4-FFF2-40B4-BE49-F238E27FC236}">
                <a16:creationId xmlns:a16="http://schemas.microsoft.com/office/drawing/2014/main" id="{212411A8-C8E6-4F9D-81DA-FA1995855127}"/>
              </a:ext>
            </a:extLst>
          </p:cNvPr>
          <p:cNvSpPr txBox="1">
            <a:spLocks/>
          </p:cNvSpPr>
          <p:nvPr/>
        </p:nvSpPr>
        <p:spPr>
          <a:xfrm>
            <a:off x="652864" y="1506444"/>
            <a:ext cx="7708836" cy="571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hangingPunct="1"/>
            <a:r>
              <a:rPr lang="en-US" altLang="en-US" sz="2800" b="1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rPr>
              <a:t>1.586 post</a:t>
            </a: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24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dalam</a:t>
            </a:r>
            <a:endParaRPr lang="en-US" altLang="en-US" sz="2400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endParaRPr lang="en-US" altLang="en-US" sz="28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 eaLnBrk="1" hangingPunct="1"/>
            <a:r>
              <a:rPr lang="en-US" altLang="en-US" sz="7200" b="1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1 </a:t>
            </a:r>
            <a:r>
              <a:rPr lang="en-US" altLang="en-US" sz="7200" b="1" dirty="0" err="1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Detik</a:t>
            </a:r>
            <a:endParaRPr lang="en-US" altLang="en-US" sz="7200" b="1" dirty="0">
              <a:solidFill>
                <a:srgbClr val="FFC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02793-3580-40BA-8BB7-B4B99916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-440619"/>
            <a:ext cx="2857500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B517D2-47DE-4E45-BE19-3CE38AE2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5391" y="2338873"/>
            <a:ext cx="3958641" cy="2218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F13658-E020-430A-878D-FF55F573C523}"/>
              </a:ext>
            </a:extLst>
          </p:cNvPr>
          <p:cNvSpPr txBox="1"/>
          <p:nvPr/>
        </p:nvSpPr>
        <p:spPr>
          <a:xfrm>
            <a:off x="11288" y="4809121"/>
            <a:ext cx="3914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https://www.internetlivestats.com/one-second</a:t>
            </a:r>
          </a:p>
        </p:txBody>
      </p:sp>
    </p:spTree>
    <p:extLst>
      <p:ext uri="{BB962C8B-B14F-4D97-AF65-F5344CB8AC3E}">
        <p14:creationId xmlns:p14="http://schemas.microsoft.com/office/powerpoint/2010/main" val="2219683852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1437</Words>
  <Application>Microsoft Office PowerPoint</Application>
  <PresentationFormat>On-screen Show (16:9)</PresentationFormat>
  <Paragraphs>252</Paragraphs>
  <Slides>46</Slides>
  <Notes>39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Arvo</vt:lpstr>
      <vt:lpstr>Roboto Condensed</vt:lpstr>
      <vt:lpstr>Roboto Condensed Light</vt:lpstr>
      <vt:lpstr>Arial</vt:lpstr>
      <vt:lpstr>Salerio template</vt:lpstr>
      <vt:lpstr>Konsep  Teknologi Informasi</vt:lpstr>
      <vt:lpstr>Etika Profesi  Teknologi Informasi</vt:lpstr>
      <vt:lpstr>Era Informasi</vt:lpstr>
      <vt:lpstr>PowerPoint Presentation</vt:lpstr>
      <vt:lpstr>Google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Komputer = Universal Tool</vt:lpstr>
      <vt:lpstr>Komputer  vs  Manusia</vt:lpstr>
      <vt:lpstr>Komputer  vs  Manusia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Tujuan Etika dalam TI</vt:lpstr>
      <vt:lpstr>Faktor Tindakan Melanggar Etika</vt:lpstr>
      <vt:lpstr>Prinsip Dasar dalam Etika Profesi</vt:lpstr>
      <vt:lpstr>Prinsip Dasar dalam Etika Profesi (Cont.)</vt:lpstr>
      <vt:lpstr>Fungsi Kode Etik Profesi</vt:lpstr>
      <vt:lpstr>4 Isu Etika Era Informasi</vt:lpstr>
      <vt:lpstr>Isu : Privacy (kerahasiaan)</vt:lpstr>
      <vt:lpstr>PowerPoint Presentation</vt:lpstr>
      <vt:lpstr>PowerPoint Presentation</vt:lpstr>
      <vt:lpstr>Isu : Accuracy (kebenaran)</vt:lpstr>
      <vt:lpstr>Isu : Accuracy (kebenaran) (Cont.)</vt:lpstr>
      <vt:lpstr>PowerPoint Presentation</vt:lpstr>
      <vt:lpstr>PowerPoint Presentation</vt:lpstr>
      <vt:lpstr>Isu : Property (kepemilikan)</vt:lpstr>
      <vt:lpstr>Isu : Accessibility (hak akses)</vt:lpstr>
      <vt:lpstr>Standard Etika Profesi TI</vt:lpstr>
      <vt:lpstr>Pertanyaan?</vt:lpstr>
    </vt:vector>
  </TitlesOfParts>
  <Company>Jurusan Teknologi Informasi - Politeknik Negeri Malang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Etika Profesi TI</dc:title>
  <dc:creator>Moch Zawaruddin Abdullah</dc:creator>
  <cp:lastModifiedBy>Moch Zawaruddin Abdullah</cp:lastModifiedBy>
  <cp:revision>86</cp:revision>
  <dcterms:modified xsi:type="dcterms:W3CDTF">2019-12-12T09:48:20Z</dcterms:modified>
  <cp:category>Konsep Teknologi Informasi</cp:category>
</cp:coreProperties>
</file>